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8" r:id="rId3"/>
    <p:sldId id="257" r:id="rId4"/>
    <p:sldId id="271" r:id="rId5"/>
    <p:sldId id="272" r:id="rId6"/>
    <p:sldId id="273" r:id="rId7"/>
    <p:sldId id="259" r:id="rId8"/>
    <p:sldId id="262" r:id="rId9"/>
    <p:sldId id="274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5" r:id="rId18"/>
    <p:sldId id="276" r:id="rId19"/>
    <p:sldId id="277" r:id="rId20"/>
    <p:sldId id="279" r:id="rId21"/>
    <p:sldId id="281" r:id="rId22"/>
    <p:sldId id="282" r:id="rId23"/>
    <p:sldId id="283" r:id="rId24"/>
    <p:sldId id="285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204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/>
              <a:t>Quale dei seguenti strumenti </a:t>
            </a:r>
            <a:r>
              <a:rPr lang="it-IT" dirty="0" smtClean="0"/>
              <a:t>tecnologici </a:t>
            </a:r>
            <a:r>
              <a:rPr lang="it-IT" dirty="0"/>
              <a:t>possiedi o </a:t>
            </a:r>
            <a:r>
              <a:rPr lang="it-IT" dirty="0" smtClean="0"/>
              <a:t>hai la possibilità</a:t>
            </a:r>
            <a:r>
              <a:rPr lang="it-IT" baseline="0" dirty="0" smtClean="0"/>
              <a:t> d</a:t>
            </a:r>
            <a:r>
              <a:rPr lang="it-IT" dirty="0" smtClean="0"/>
              <a:t>i </a:t>
            </a:r>
            <a:r>
              <a:rPr lang="it-IT" dirty="0"/>
              <a:t>utilizzare?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Quale dei seguenti strumenti tecnologigi possiedi o puoi utilizzare?</c:v>
                </c:pt>
              </c:strCache>
            </c:strRef>
          </c:tx>
          <c:explosion val="25"/>
          <c:cat>
            <c:strRef>
              <c:f>Foglio1!$A$2:$A$5</c:f>
              <c:strCache>
                <c:ptCount val="3"/>
                <c:pt idx="0">
                  <c:v>Smartphone</c:v>
                </c:pt>
                <c:pt idx="1">
                  <c:v>Computer</c:v>
                </c:pt>
                <c:pt idx="2">
                  <c:v>Tablet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244</c:v>
                </c:pt>
                <c:pt idx="1">
                  <c:v>197</c:v>
                </c:pt>
                <c:pt idx="2">
                  <c:v>129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Quante </a:t>
            </a:r>
            <a:r>
              <a:rPr lang="it-IT" dirty="0"/>
              <a:t>ore </a:t>
            </a:r>
            <a:r>
              <a:rPr lang="it-IT" dirty="0" smtClean="0"/>
              <a:t>al giorno trascorri mediamente </a:t>
            </a:r>
            <a:r>
              <a:rPr lang="it-IT" dirty="0"/>
              <a:t>al computer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a</c:v>
                </c:pt>
              </c:strCache>
            </c:strRef>
          </c:tx>
          <c:explosion val="25"/>
          <c:dPt>
            <c:idx val="0"/>
            <c:explosion val="23"/>
          </c:dPt>
          <c:cat>
            <c:strRef>
              <c:f>Foglio1!$A$2:$A$5</c:f>
              <c:strCache>
                <c:ptCount val="4"/>
                <c:pt idx="0">
                  <c:v>da 0 a 2 ore</c:v>
                </c:pt>
                <c:pt idx="1">
                  <c:v>da 3 a 4 ore </c:v>
                </c:pt>
                <c:pt idx="2">
                  <c:v>da 5 a 6 ore </c:v>
                </c:pt>
                <c:pt idx="3">
                  <c:v>oltre le 6 ore 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182</c:v>
                </c:pt>
                <c:pt idx="1">
                  <c:v>28</c:v>
                </c:pt>
                <c:pt idx="2">
                  <c:v>13</c:v>
                </c:pt>
                <c:pt idx="3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Quante ore al giorno trascorri con lo smartphone</c:v>
                </c:pt>
              </c:strCache>
            </c:strRef>
          </c:tx>
          <c:explosion val="25"/>
          <c:dPt>
            <c:idx val="1"/>
            <c:explosion val="3"/>
          </c:dPt>
          <c:cat>
            <c:strRef>
              <c:f>Foglio1!$A$2:$A$8</c:f>
              <c:strCache>
                <c:ptCount val="7"/>
                <c:pt idx="0">
                  <c:v>da 0 a 2 ore</c:v>
                </c:pt>
                <c:pt idx="1">
                  <c:v>da 3 a 4 ore</c:v>
                </c:pt>
                <c:pt idx="2">
                  <c:v>da 5 a 6 ore</c:v>
                </c:pt>
                <c:pt idx="3">
                  <c:v>oltre le 6 ore</c:v>
                </c:pt>
                <c:pt idx="4">
                  <c:v>tutto il giorno</c:v>
                </c:pt>
                <c:pt idx="5">
                  <c:v>notte e giorno connesso</c:v>
                </c:pt>
                <c:pt idx="6">
                  <c:v>non spemgo mai il telefono 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46</c:v>
                </c:pt>
                <c:pt idx="1">
                  <c:v>64</c:v>
                </c:pt>
                <c:pt idx="2">
                  <c:v>25</c:v>
                </c:pt>
                <c:pt idx="3">
                  <c:v>27</c:v>
                </c:pt>
                <c:pt idx="4">
                  <c:v>34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cat>
            <c:strRef>
              <c:f>Foglio1!$A$2:$A$8</c:f>
              <c:strCache>
                <c:ptCount val="7"/>
                <c:pt idx="0">
                  <c:v>da 0 a 2 ore</c:v>
                </c:pt>
                <c:pt idx="1">
                  <c:v>da 3 a 4 ore</c:v>
                </c:pt>
                <c:pt idx="2">
                  <c:v>da 5 a 6 ore</c:v>
                </c:pt>
                <c:pt idx="3">
                  <c:v>oltre le 6 ore</c:v>
                </c:pt>
                <c:pt idx="4">
                  <c:v>tutto il giorno</c:v>
                </c:pt>
                <c:pt idx="5">
                  <c:v>notte e giorno connesso</c:v>
                </c:pt>
                <c:pt idx="6">
                  <c:v>non spemgo mai il telefono 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 si, a quale social sei iscritto</c:v>
                </c:pt>
              </c:strCache>
            </c:strRef>
          </c:tx>
          <c:explosion val="25"/>
          <c:dLbls>
            <c:dLbl>
              <c:idx val="3"/>
              <c:delete val="1"/>
            </c:dLbl>
            <c:dLbl>
              <c:idx val="6"/>
              <c:delete val="1"/>
            </c:dLbl>
            <c:showPercent val="1"/>
          </c:dLbls>
          <c:cat>
            <c:strRef>
              <c:f>Foglio1!$A$2:$A$12</c:f>
              <c:strCache>
                <c:ptCount val="11"/>
                <c:pt idx="0">
                  <c:v>Facebook </c:v>
                </c:pt>
                <c:pt idx="1">
                  <c:v>WhatsApp </c:v>
                </c:pt>
                <c:pt idx="2">
                  <c:v>Twitter </c:v>
                </c:pt>
                <c:pt idx="4">
                  <c:v>Instagram</c:v>
                </c:pt>
                <c:pt idx="5">
                  <c:v>Telegram </c:v>
                </c:pt>
                <c:pt idx="7">
                  <c:v>Tumblr  </c:v>
                </c:pt>
                <c:pt idx="8">
                  <c:v>Snapchat </c:v>
                </c:pt>
                <c:pt idx="9">
                  <c:v>Messanger </c:v>
                </c:pt>
                <c:pt idx="10">
                  <c:v>Ask.fm 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173</c:v>
                </c:pt>
                <c:pt idx="1">
                  <c:v>247</c:v>
                </c:pt>
                <c:pt idx="2">
                  <c:v>52</c:v>
                </c:pt>
                <c:pt idx="4">
                  <c:v>227</c:v>
                </c:pt>
                <c:pt idx="5">
                  <c:v>94</c:v>
                </c:pt>
                <c:pt idx="7">
                  <c:v>38</c:v>
                </c:pt>
                <c:pt idx="8">
                  <c:v>124</c:v>
                </c:pt>
                <c:pt idx="9">
                  <c:v>123</c:v>
                </c:pt>
                <c:pt idx="10">
                  <c:v>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egendEntry>
        <c:idx val="6"/>
        <c:delete val="1"/>
      </c:legendEntry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/>
              <a:t>Quanta importanza dai ai </a:t>
            </a:r>
            <a:r>
              <a:rPr lang="it-IT" dirty="0" smtClean="0"/>
              <a:t>social nella tua vita?</a:t>
            </a:r>
            <a:endParaRPr lang="it-IT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Quanta importanza dai ai social?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Molta </c:v>
                </c:pt>
                <c:pt idx="1">
                  <c:v>Abbastanza</c:v>
                </c:pt>
                <c:pt idx="2">
                  <c:v>Poca  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35</c:v>
                </c:pt>
                <c:pt idx="1">
                  <c:v>116</c:v>
                </c:pt>
                <c:pt idx="2">
                  <c:v>87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Secondo te ci sono regole su internet?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Si </c:v>
                </c:pt>
                <c:pt idx="1">
                  <c:v>No</c:v>
                </c:pt>
                <c:pt idx="2">
                  <c:v>Non lo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183</c:v>
                </c:pt>
                <c:pt idx="1">
                  <c:v>24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>
        <c:manualLayout>
          <c:xMode val="edge"/>
          <c:yMode val="edge"/>
          <c:x val="0.40790309013284276"/>
          <c:y val="0.11531838342748241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 si le rispetti?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Si  114</c:v>
                </c:pt>
                <c:pt idx="1">
                  <c:v>No  24</c:v>
                </c:pt>
                <c:pt idx="2">
                  <c:v>A volte 42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114</c:v>
                </c:pt>
                <c:pt idx="1">
                  <c:v>24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1.8371150229408672E-2"/>
          <c:y val="0.17854857047758591"/>
          <c:w val="0.52291076338985198"/>
          <c:h val="0.820679392542407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Colonna3</c:v>
                </c:pt>
              </c:strCache>
            </c:strRef>
          </c:tx>
          <c:explosion val="25"/>
          <c:cat>
            <c:strRef>
              <c:f>Foglio1!$A$2:$A$7</c:f>
              <c:strCache>
                <c:ptCount val="6"/>
                <c:pt idx="0">
                  <c:v> Privacy</c:v>
                </c:pt>
                <c:pt idx="1">
                  <c:v>Spam </c:v>
                </c:pt>
                <c:pt idx="2">
                  <c:v>Uso  linguaggio adeguato </c:v>
                </c:pt>
                <c:pt idx="3">
                  <c:v>Censura  </c:v>
                </c:pt>
                <c:pt idx="4">
                  <c:v>Rispetto del copyright </c:v>
                </c:pt>
                <c:pt idx="5">
                  <c:v>Iscriversi con proprio nome e conome  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221</c:v>
                </c:pt>
                <c:pt idx="1">
                  <c:v>125</c:v>
                </c:pt>
                <c:pt idx="2">
                  <c:v>122</c:v>
                </c:pt>
                <c:pt idx="3">
                  <c:v>127</c:v>
                </c:pt>
                <c:pt idx="4">
                  <c:v>132</c:v>
                </c:pt>
                <c:pt idx="5">
                  <c:v>129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"/>
          <c:y val="0.1957669783464567"/>
          <c:w val="0.46138402230971215"/>
          <c:h val="0.6920760334645681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Mai     </c:v>
                </c:pt>
                <c:pt idx="1">
                  <c:v>1 o 2 volte  </c:v>
                </c:pt>
                <c:pt idx="2">
                  <c:v>Più di 2 volte 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77</c:v>
                </c:pt>
                <c:pt idx="1">
                  <c:v>71</c:v>
                </c:pt>
                <c:pt idx="2">
                  <c:v>98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Mai     </c:v>
                </c:pt>
                <c:pt idx="1">
                  <c:v>1 o 2 volte  </c:v>
                </c:pt>
                <c:pt idx="2">
                  <c:v>Più di 2 volte 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Mai     </c:v>
                </c:pt>
                <c:pt idx="1">
                  <c:v>1 o 2 volte  </c:v>
                </c:pt>
                <c:pt idx="2">
                  <c:v>Più di 2 volte 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5.9804592401598779E-2"/>
          <c:y val="1.8749999999999999E-2"/>
          <c:w val="0.94019540759840237"/>
          <c:h val="0.1687824803149607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explosion val="25"/>
          <c:dLbls>
            <c:dLbl>
              <c:idx val="3"/>
              <c:delete val="1"/>
            </c:dLbl>
            <c:showPercent val="1"/>
            <c:showLeaderLines val="1"/>
          </c:dLbls>
          <c:cat>
            <c:strRef>
              <c:f>Foglio1!$A$2:$A$5</c:f>
              <c:strCache>
                <c:ptCount val="3"/>
                <c:pt idx="0">
                  <c:v>Mai</c:v>
                </c:pt>
                <c:pt idx="1">
                  <c:v>1/2 Volte</c:v>
                </c:pt>
                <c:pt idx="2">
                  <c:v>Più di 2 volte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77</c:v>
                </c:pt>
                <c:pt idx="1">
                  <c:v>71</c:v>
                </c:pt>
                <c:pt idx="2">
                  <c:v>98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7629502952755906"/>
          <c:w val="1"/>
          <c:h val="0.6237049704724418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Età</c:v>
                </c:pt>
              </c:strCache>
            </c:strRef>
          </c:tx>
          <c:explosion val="25"/>
          <c:dLbls>
            <c:dLbl>
              <c:idx val="0"/>
              <c:delete val="1"/>
            </c:dLbl>
            <c:showPercent val="1"/>
            <c:showLeaderLines val="1"/>
          </c:dLbls>
          <c:cat>
            <c:strRef>
              <c:f>Foglio1!$A$2:$A$6</c:f>
              <c:strCache>
                <c:ptCount val="5"/>
                <c:pt idx="1">
                  <c:v>14 anni</c:v>
                </c:pt>
                <c:pt idx="2">
                  <c:v>15 anni</c:v>
                </c:pt>
                <c:pt idx="3">
                  <c:v>16 anni</c:v>
                </c:pt>
                <c:pt idx="4">
                  <c:v>17 anni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1">
                  <c:v>110</c:v>
                </c:pt>
                <c:pt idx="2">
                  <c:v>99</c:v>
                </c:pt>
                <c:pt idx="3">
                  <c:v>24</c:v>
                </c:pt>
                <c:pt idx="4">
                  <c:v>13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 assisti ad un atto di bullismo come ti comporti?</c:v>
                </c:pt>
              </c:strCache>
            </c:strRef>
          </c:tx>
          <c:explosion val="25"/>
          <c:cat>
            <c:strRef>
              <c:f>Foglio1!$A$2:$A$6</c:f>
              <c:strCache>
                <c:ptCount val="5"/>
                <c:pt idx="0">
                  <c:v>Ridi o filmi l'accaduto</c:v>
                </c:pt>
                <c:pt idx="1">
                  <c:v>Rimani indifferente</c:v>
                </c:pt>
                <c:pt idx="2">
                  <c:v>Prendi le difese della vittima</c:v>
                </c:pt>
                <c:pt idx="3">
                  <c:v>Sostieni il bullo</c:v>
                </c:pt>
                <c:pt idx="4">
                  <c:v>Hai paura e non intervieni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9</c:v>
                </c:pt>
                <c:pt idx="1">
                  <c:v>75</c:v>
                </c:pt>
                <c:pt idx="2">
                  <c:v>145</c:v>
                </c:pt>
                <c:pt idx="3">
                  <c:v>4</c:v>
                </c:pt>
                <c:pt idx="4">
                  <c:v>26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5.9319900590950173E-2"/>
          <c:y val="0.15746996946138814"/>
          <c:w val="0.46000824224866038"/>
          <c:h val="0.6127164732373916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 un compagno di classe subisce bullismo, tu:</c:v>
                </c:pt>
              </c:strCache>
            </c:strRef>
          </c:tx>
          <c:explosion val="25"/>
          <c:cat>
            <c:strRef>
              <c:f>Foglio1!$A$2:$A$7</c:f>
              <c:strCache>
                <c:ptCount val="6"/>
                <c:pt idx="0">
                  <c:v>Suggerisci alla vittima di chiedere aiuto</c:v>
                </c:pt>
                <c:pt idx="1">
                  <c:v>Affronti il bullo</c:v>
                </c:pt>
                <c:pt idx="2">
                  <c:v>Rimani indifferente</c:v>
                </c:pt>
                <c:pt idx="3">
                  <c:v>Avvisi gli insegnanti</c:v>
                </c:pt>
                <c:pt idx="4">
                  <c:v>Avvisi la famiglia</c:v>
                </c:pt>
                <c:pt idx="5">
                  <c:v>Ti rivolgi ed una persona competente di cui ti fidi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46</c:v>
                </c:pt>
                <c:pt idx="3">
                  <c:v>59</c:v>
                </c:pt>
                <c:pt idx="4">
                  <c:v>32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Quali di queste forme di cyberbullismo conosci?</c:v>
                </c:pt>
              </c:strCache>
            </c:strRef>
          </c:tx>
          <c:explosion val="25"/>
          <c:cat>
            <c:strRef>
              <c:f>Foglio1!$A$2:$A$8</c:f>
              <c:strCache>
                <c:ptCount val="7"/>
                <c:pt idx="0">
                  <c:v>Cyber - harassment</c:v>
                </c:pt>
                <c:pt idx="1">
                  <c:v>Cyberbahing</c:v>
                </c:pt>
                <c:pt idx="2">
                  <c:v>Denigrazione</c:v>
                </c:pt>
                <c:pt idx="3">
                  <c:v>Cyberstalking</c:v>
                </c:pt>
                <c:pt idx="4">
                  <c:v>Flaming</c:v>
                </c:pt>
                <c:pt idx="5">
                  <c:v>Exsposure</c:v>
                </c:pt>
                <c:pt idx="6">
                  <c:v>Masquerade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135</c:v>
                </c:pt>
                <c:pt idx="1">
                  <c:v>161</c:v>
                </c:pt>
                <c:pt idx="2">
                  <c:v>153</c:v>
                </c:pt>
                <c:pt idx="3">
                  <c:v>166</c:v>
                </c:pt>
                <c:pt idx="4">
                  <c:v>161</c:v>
                </c:pt>
                <c:pt idx="5">
                  <c:v>136</c:v>
                </c:pt>
                <c:pt idx="6">
                  <c:v>112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Conosci qualche ragazzo che sta subendo forme di cyberbullismo?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47</c:v>
                </c:pt>
                <c:pt idx="1">
                  <c:v>198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Partecipi ad una chat ed un coetaneo viene umiliato tu:</c:v>
                </c:pt>
              </c:strCache>
            </c:strRef>
          </c:tx>
          <c:explosion val="25"/>
          <c:cat>
            <c:strRef>
              <c:f>Foglio1!$A$2:$A$5</c:f>
              <c:strCache>
                <c:ptCount val="4"/>
                <c:pt idx="0">
                  <c:v>Inveisci</c:v>
                </c:pt>
                <c:pt idx="1">
                  <c:v>Non partecipi uscendo dalla chat</c:v>
                </c:pt>
                <c:pt idx="2">
                  <c:v>Prendi le difese della vittima</c:v>
                </c:pt>
                <c:pt idx="3">
                  <c:v>Non so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14</c:v>
                </c:pt>
                <c:pt idx="1">
                  <c:v>61</c:v>
                </c:pt>
                <c:pt idx="2">
                  <c:v>109</c:v>
                </c:pt>
                <c:pt idx="3">
                  <c:v>68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73641544382131"/>
          <c:y val="0.25599958624899316"/>
          <c:w val="0.3928536628899163"/>
          <c:h val="0.74400041375100745"/>
        </c:manualLayout>
      </c:layout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Ha mai ricevuto video contenenti scene di cyberbullismo?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70</c:v>
                </c:pt>
                <c:pt idx="1">
                  <c:v>177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/>
              <a:t>Ti è </a:t>
            </a:r>
            <a:r>
              <a:rPr lang="it-IT" dirty="0" smtClean="0"/>
              <a:t>capitato </a:t>
            </a:r>
            <a:r>
              <a:rPr lang="it-IT" dirty="0"/>
              <a:t>di postare video, foto imbarazzanti o informazioni personali violando la privacy del diretto interessato?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 è capiutato di postare video, foto imbarazzanti o informazioni personali violando la privacy del diretto interessato?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Si </c:v>
                </c:pt>
                <c:pt idx="1">
                  <c:v>No</c:v>
                </c:pt>
                <c:pt idx="2">
                  <c:v>Qualche volta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11</c:v>
                </c:pt>
                <c:pt idx="1">
                  <c:v>208</c:v>
                </c:pt>
                <c:pt idx="2">
                  <c:v>29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Quante volte ti hanno insultato usando internet, social network o altri mezzi elettronici?</c:v>
                </c:pt>
              </c:strCache>
            </c:strRef>
          </c:tx>
          <c:explosion val="25"/>
          <c:cat>
            <c:strRef>
              <c:f>Foglio1!$A$2:$A$5</c:f>
              <c:strCache>
                <c:ptCount val="4"/>
                <c:pt idx="0">
                  <c:v>Mai</c:v>
                </c:pt>
                <c:pt idx="1">
                  <c:v>Qualche volta</c:v>
                </c:pt>
                <c:pt idx="2">
                  <c:v>Spesso</c:v>
                </c:pt>
                <c:pt idx="3">
                  <c:v>Sempre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105</c:v>
                </c:pt>
                <c:pt idx="1">
                  <c:v>102</c:v>
                </c:pt>
                <c:pt idx="2">
                  <c:v>30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Per te il cyberbullismo è un reato?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Forse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187</c:v>
                </c:pt>
                <c:pt idx="1">
                  <c:v>24</c:v>
                </c:pt>
                <c:pt idx="2">
                  <c:v>35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Vivi con:</c:v>
                </c:pt>
              </c:strCache>
            </c:strRef>
          </c:tx>
          <c:explosion val="25"/>
          <c:dLbls>
            <c:dLbl>
              <c:idx val="3"/>
              <c:delete val="1"/>
            </c:dLbl>
            <c:showPercent val="1"/>
          </c:dLbls>
          <c:cat>
            <c:strRef>
              <c:f>Foglio1!$A$2:$A$6</c:f>
              <c:strCache>
                <c:ptCount val="4"/>
                <c:pt idx="0">
                  <c:v>Entrambi i genitori</c:v>
                </c:pt>
                <c:pt idx="1">
                  <c:v>Solo madre</c:v>
                </c:pt>
                <c:pt idx="2">
                  <c:v>Solo padre</c:v>
                </c:pt>
                <c:pt idx="3">
                  <c:v>Nessuno dei due genitori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195</c:v>
                </c:pt>
                <c:pt idx="1">
                  <c:v>38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Pensi che sia utile imparare ad usare le nuove tecnologie e difendersi sui social network, internet ecc?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203</c:v>
                </c:pt>
                <c:pt idx="1">
                  <c:v>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Secondo te è utile attivare nella scuola una campagna informativa sul cyberbullismo?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 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176</c:v>
                </c:pt>
                <c:pt idx="1">
                  <c:v>65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Lo sapevi che la Polizia Postale ha uno sportello specifico che si occupa del cyberbullismo?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166</c:v>
                </c:pt>
                <c:pt idx="1">
                  <c:v>81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Come giudichi lo stile educativo dei tuoi genitori?</c:v>
                </c:pt>
              </c:strCache>
            </c:strRef>
          </c:tx>
          <c:explosion val="25"/>
          <c:cat>
            <c:strRef>
              <c:f>Foglio1!$A$2:$A$10</c:f>
              <c:strCache>
                <c:ptCount val="9"/>
                <c:pt idx="0">
                  <c:v>Permissivo</c:v>
                </c:pt>
                <c:pt idx="1">
                  <c:v>Autoritario</c:v>
                </c:pt>
                <c:pt idx="2">
                  <c:v>Impositivo</c:v>
                </c:pt>
                <c:pt idx="3">
                  <c:v>Comprensivo</c:v>
                </c:pt>
                <c:pt idx="4">
                  <c:v>Giusto</c:v>
                </c:pt>
                <c:pt idx="5">
                  <c:v> Indifferente</c:v>
                </c:pt>
                <c:pt idx="6">
                  <c:v>   Manesco</c:v>
                </c:pt>
                <c:pt idx="7">
                  <c:v>Severo e per niente comprensivo</c:v>
                </c:pt>
                <c:pt idx="8">
                  <c:v> Litigo spesso con i miei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44</c:v>
                </c:pt>
                <c:pt idx="1">
                  <c:v>43</c:v>
                </c:pt>
                <c:pt idx="2">
                  <c:v>16</c:v>
                </c:pt>
                <c:pt idx="3">
                  <c:v>92</c:v>
                </c:pt>
                <c:pt idx="4">
                  <c:v>165</c:v>
                </c:pt>
                <c:pt idx="5">
                  <c:v>6</c:v>
                </c:pt>
                <c:pt idx="6">
                  <c:v>11</c:v>
                </c:pt>
                <c:pt idx="7">
                  <c:v>11</c:v>
                </c:pt>
                <c:pt idx="8">
                  <c:v>62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 senti soddisfatto del tuo carattere?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96</c:v>
                </c:pt>
                <c:pt idx="1">
                  <c:v>145</c:v>
                </c:pt>
                <c:pt idx="2">
                  <c:v>53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 senti soddisfatto del tuo aspetto fisico?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53</c:v>
                </c:pt>
                <c:pt idx="1">
                  <c:v>145</c:v>
                </c:pt>
                <c:pt idx="2">
                  <c:v>53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 senti soddisfatto dei rapporti con la tua famiglia?</c:v>
                </c:pt>
              </c:strCache>
            </c:strRef>
          </c:tx>
          <c:explosion val="25"/>
          <c:cat>
            <c:strRef>
              <c:f>Foglio1!$A$2:$A$4</c:f>
              <c:strCache>
                <c:ptCount val="3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112</c:v>
                </c:pt>
                <c:pt idx="1">
                  <c:v>100</c:v>
                </c:pt>
                <c:pt idx="2">
                  <c:v>34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 senti soddisfatto dei rapporti con gli amici?</c:v>
                </c:pt>
              </c:strCache>
            </c:strRef>
          </c:tx>
          <c:explosion val="25"/>
          <c:cat>
            <c:strRef>
              <c:f>Foglio1!$A$2:$A$5</c:f>
              <c:strCache>
                <c:ptCount val="3"/>
                <c:pt idx="0">
                  <c:v>Molto</c:v>
                </c:pt>
                <c:pt idx="1">
                  <c:v>Abbastanza </c:v>
                </c:pt>
                <c:pt idx="2">
                  <c:v>Poco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138</c:v>
                </c:pt>
                <c:pt idx="1">
                  <c:v>100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Quando hai un problema con chi ti confidi?</c:v>
                </c:pt>
              </c:strCache>
            </c:strRef>
          </c:tx>
          <c:explosion val="25"/>
          <c:cat>
            <c:strRef>
              <c:f>Foglio1!$A$2:$A$6</c:f>
              <c:strCache>
                <c:ptCount val="5"/>
                <c:pt idx="0">
                  <c:v>Amici</c:v>
                </c:pt>
                <c:pt idx="1">
                  <c:v>Genitori</c:v>
                </c:pt>
                <c:pt idx="2">
                  <c:v>Fratelli/Sorelle</c:v>
                </c:pt>
                <c:pt idx="3">
                  <c:v>Insegnanti</c:v>
                </c:pt>
                <c:pt idx="4">
                  <c:v>Amici virtuali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173</c:v>
                </c:pt>
                <c:pt idx="1">
                  <c:v>95</c:v>
                </c:pt>
                <c:pt idx="2">
                  <c:v>46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0.77168</cdr:x>
      <cdr:y>0.41141</cdr:y>
    </cdr:from>
    <cdr:to>
      <cdr:x>0.98819</cdr:x>
      <cdr:y>0.70728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4704184" y="1671960"/>
          <a:ext cx="1319808" cy="1202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0.80712</cdr:x>
      <cdr:y>0.41141</cdr:y>
    </cdr:from>
    <cdr:to>
      <cdr:x>1</cdr:x>
      <cdr:y>0.74272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4920208" y="1671960"/>
          <a:ext cx="1175792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0.83838</cdr:x>
      <cdr:y>0.6684</cdr:y>
    </cdr:from>
    <cdr:to>
      <cdr:x>0.96665</cdr:x>
      <cdr:y>0.96917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5976664" y="203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0.30682</cdr:x>
      <cdr:y>0.09995</cdr:y>
    </cdr:from>
    <cdr:to>
      <cdr:x>0.62157</cdr:x>
      <cdr:y>0.43888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944216" y="375816"/>
          <a:ext cx="199452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0.47727</cdr:x>
      <cdr:y>0.1957</cdr:y>
    </cdr:from>
    <cdr:to>
      <cdr:x>0.62157</cdr:x>
      <cdr:y>0.43888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3024336" y="7358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0.34644</cdr:x>
      <cdr:y>0.23422</cdr:y>
    </cdr:from>
    <cdr:to>
      <cdr:x>0.53188</cdr:x>
      <cdr:y>0.51238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111896" y="951880"/>
          <a:ext cx="1130424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0.58269</cdr:x>
      <cdr:y>0.46456</cdr:y>
    </cdr:from>
    <cdr:to>
      <cdr:x>0.73269</cdr:x>
      <cdr:y>0.68956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552056" y="18879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110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0.25194</cdr:x>
      <cdr:y>0.55316</cdr:y>
    </cdr:from>
    <cdr:to>
      <cdr:x>0.40194</cdr:x>
      <cdr:y>0.77816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535832" y="2248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0.19288</cdr:x>
      <cdr:y>0.23422</cdr:y>
    </cdr:from>
    <cdr:to>
      <cdr:x>0.42557</cdr:x>
      <cdr:y>0.5301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175792" y="951880"/>
          <a:ext cx="1418456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0.28738</cdr:x>
      <cdr:y>0.28738</cdr:y>
    </cdr:from>
    <cdr:to>
      <cdr:x>0.45275</cdr:x>
      <cdr:y>0.5301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1751856" y="1167904"/>
          <a:ext cx="1008112" cy="986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0.42913</cdr:x>
      <cdr:y>0.25194</cdr:y>
    </cdr:from>
    <cdr:to>
      <cdr:x>0.63819</cdr:x>
      <cdr:y>0.5301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2615952" y="1023888"/>
          <a:ext cx="1274440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0.32281</cdr:x>
      <cdr:y>0.39369</cdr:y>
    </cdr:from>
    <cdr:to>
      <cdr:x>0.47281</cdr:x>
      <cdr:y>0.61869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967880" y="1599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0.24013</cdr:x>
      <cdr:y>0.16335</cdr:y>
    </cdr:from>
    <cdr:to>
      <cdr:x>0.48463</cdr:x>
      <cdr:y>0.58325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463832" y="663848"/>
          <a:ext cx="1490472" cy="1706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0.29919</cdr:x>
      <cdr:y>0.35825</cdr:y>
    </cdr:from>
    <cdr:to>
      <cdr:x>0.44919</cdr:x>
      <cdr:y>0.58325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823864" y="1455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0.58269</cdr:x>
      <cdr:y>0.55316</cdr:y>
    </cdr:from>
    <cdr:to>
      <cdr:x>0.73269</cdr:x>
      <cdr:y>0.77816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3552056" y="2248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0.28738</cdr:x>
      <cdr:y>0.62403</cdr:y>
    </cdr:from>
    <cdr:to>
      <cdr:x>0.43738</cdr:x>
      <cdr:y>0.84903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1751856" y="2536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0.79531</cdr:x>
      <cdr:y>0.46456</cdr:y>
    </cdr:from>
    <cdr:to>
      <cdr:x>0.94531</cdr:x>
      <cdr:y>0.68956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4848200" y="18879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0.39369</cdr:x>
      <cdr:y>0.26966</cdr:y>
    </cdr:from>
    <cdr:to>
      <cdr:x>0.54369</cdr:x>
      <cdr:y>0.49466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2399928" y="10958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35535-EB96-4C22-AB55-01E721F3ABDB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0EB0-93C6-4A3E-A5CC-537CD23151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Altre risposte: 13 anni = 1 / 18 anni =1  / 19 anni = 1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0EB0-93C6-4A3E-A5CC-537CD23151A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Altre risposte: </a:t>
            </a:r>
            <a:r>
              <a:rPr lang="it-IT" dirty="0" err="1" smtClean="0"/>
              <a:t>Kik</a:t>
            </a:r>
            <a:r>
              <a:rPr lang="it-IT" dirty="0" smtClean="0"/>
              <a:t> = 7 / </a:t>
            </a:r>
            <a:r>
              <a:rPr lang="it-IT" dirty="0" err="1" smtClean="0"/>
              <a:t>Meetic</a:t>
            </a:r>
            <a:r>
              <a:rPr lang="it-IT" dirty="0" smtClean="0"/>
              <a:t> = 3  / Nessuno = 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0EB0-93C6-4A3E-A5CC-537CD23151A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0EB0-93C6-4A3E-A5CC-537CD23151A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0EB0-93C6-4A3E-A5CC-537CD23151A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0087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2150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2137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040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1581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54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2492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6002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tabella 5"/>
          <p:cNvSpPr>
            <a:spLocks noGrp="1"/>
          </p:cNvSpPr>
          <p:nvPr>
            <p:ph type="tbl" sz="quarter" idx="13"/>
          </p:nvPr>
        </p:nvSpPr>
        <p:spPr>
          <a:xfrm>
            <a:off x="-1836738" y="1557338"/>
            <a:ext cx="914400" cy="9144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3753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5219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7431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D9AA-E0ED-4D1E-B87C-3D500D36103E}" type="datetimeFigureOut">
              <a:rPr lang="it-IT" smtClean="0"/>
              <a:pPr/>
              <a:t>11/06/2018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4E2E-6CD8-4E38-9854-46AC976748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5644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5009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971600" y="28572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CYBERBULLISMO</a:t>
            </a:r>
          </a:p>
          <a:p>
            <a:pPr algn="ctr"/>
            <a:r>
              <a:rPr lang="it-IT" sz="1600" b="1" dirty="0" smtClean="0"/>
              <a:t>Risultati questionario anonimo somministrato agli alunni di tutte le classi prime</a:t>
            </a:r>
          </a:p>
          <a:p>
            <a:pPr algn="ctr"/>
            <a:r>
              <a:rPr lang="it-IT" sz="1600" b="1" dirty="0" smtClean="0"/>
              <a:t> (ITIS -  IPSIA – </a:t>
            </a:r>
            <a:r>
              <a:rPr lang="it-IT" sz="1600" b="1" dirty="0" err="1" smtClean="0"/>
              <a:t>IeFP</a:t>
            </a:r>
            <a:r>
              <a:rPr lang="it-IT" sz="1600" b="1" dirty="0" smtClean="0"/>
              <a:t> ) </a:t>
            </a:r>
          </a:p>
          <a:p>
            <a:pPr algn="ctr"/>
            <a:r>
              <a:rPr lang="it-IT" sz="1600" b="1" dirty="0" smtClean="0"/>
              <a:t>ISIS  “ I. Newton “  di Varese</a:t>
            </a:r>
            <a:endParaRPr lang="it-IT" sz="1600" b="1" dirty="0" smtClean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36610701"/>
              </p:ext>
            </p:extLst>
          </p:nvPr>
        </p:nvGraphicFramePr>
        <p:xfrm>
          <a:off x="251520" y="548680"/>
          <a:ext cx="4038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809041369"/>
              </p:ext>
            </p:extLst>
          </p:nvPr>
        </p:nvGraphicFramePr>
        <p:xfrm>
          <a:off x="4211960" y="0"/>
          <a:ext cx="4932040" cy="652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4274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="" xmlns:p14="http://schemas.microsoft.com/office/powerpoint/2010/main" val="3112567758"/>
              </p:ext>
            </p:extLst>
          </p:nvPr>
        </p:nvGraphicFramePr>
        <p:xfrm>
          <a:off x="467544" y="260648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51992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="" xmlns:p14="http://schemas.microsoft.com/office/powerpoint/2010/main" val="2817502563"/>
              </p:ext>
            </p:extLst>
          </p:nvPr>
        </p:nvGraphicFramePr>
        <p:xfrm>
          <a:off x="1524000" y="476672"/>
          <a:ext cx="6096000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2727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214282" y="214290"/>
          <a:ext cx="5652120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>
            <p:extLst>
              <p:ext uri="{D42A27DB-BD31-4B8C-83A1-F6EECF244321}">
                <p14:modId xmlns="" xmlns:p14="http://schemas.microsoft.com/office/powerpoint/2010/main" val="1763273303"/>
              </p:ext>
            </p:extLst>
          </p:nvPr>
        </p:nvGraphicFramePr>
        <p:xfrm>
          <a:off x="3851920" y="2564904"/>
          <a:ext cx="45365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0594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Quali delle seguenti regole conosci e rispetti?</a:t>
            </a:r>
            <a:endParaRPr lang="it-IT" sz="20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="" xmlns:p14="http://schemas.microsoft.com/office/powerpoint/2010/main" val="259514632"/>
              </p:ext>
            </p:extLst>
          </p:nvPr>
        </p:nvGraphicFramePr>
        <p:xfrm>
          <a:off x="642910" y="285728"/>
          <a:ext cx="807249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1122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5929322" cy="1296974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Ti è capitato di assistere ad atti di bullismo?</a:t>
            </a:r>
            <a:endParaRPr lang="it-IT" sz="2000" b="1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="" xmlns:p14="http://schemas.microsoft.com/office/powerpoint/2010/main" val="2866239231"/>
              </p:ext>
            </p:extLst>
          </p:nvPr>
        </p:nvGraphicFramePr>
        <p:xfrm>
          <a:off x="571472" y="1071546"/>
          <a:ext cx="39290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786182" y="2714621"/>
            <a:ext cx="41434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                        </a:t>
            </a:r>
          </a:p>
          <a:p>
            <a:r>
              <a:rPr lang="it-IT" sz="2400" b="1" dirty="0" smtClean="0"/>
              <a:t>                          </a:t>
            </a:r>
          </a:p>
          <a:p>
            <a:r>
              <a:rPr lang="it-IT" sz="2000" b="1" dirty="0" smtClean="0"/>
              <a:t>Sei stata/o vittima di atti di bullismo?</a:t>
            </a:r>
          </a:p>
          <a:p>
            <a:r>
              <a:rPr lang="it-IT" dirty="0" smtClean="0"/>
              <a:t>  </a:t>
            </a:r>
          </a:p>
          <a:p>
            <a:endParaRPr lang="it" dirty="0" smtClean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="" xmlns:p14="http://schemas.microsoft.com/office/powerpoint/2010/main" val="4245513329"/>
              </p:ext>
            </p:extLst>
          </p:nvPr>
        </p:nvGraphicFramePr>
        <p:xfrm>
          <a:off x="3857620" y="3857628"/>
          <a:ext cx="464347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08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="" xmlns:p14="http://schemas.microsoft.com/office/powerpoint/2010/main" val="4245513329"/>
              </p:ext>
            </p:extLst>
          </p:nvPr>
        </p:nvGraphicFramePr>
        <p:xfrm>
          <a:off x="1524000" y="1397000"/>
          <a:ext cx="609600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357158" y="1285860"/>
          <a:ext cx="828680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86570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539552" y="476672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428728" y="1071546"/>
          <a:ext cx="6743672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0" y="0"/>
          <a:ext cx="4644008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4427984" y="1124744"/>
          <a:ext cx="439248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1008112"/>
          </a:xfrm>
        </p:spPr>
        <p:txBody>
          <a:bodyPr/>
          <a:lstStyle/>
          <a:p>
            <a:r>
              <a:rPr lang="it-IT" dirty="0" smtClean="0"/>
              <a:t>Dati anagrafici</a:t>
            </a:r>
            <a:endParaRPr lang="it-IT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="" xmlns:p14="http://schemas.microsoft.com/office/powerpoint/2010/main" val="671981734"/>
              </p:ext>
            </p:extLst>
          </p:nvPr>
        </p:nvGraphicFramePr>
        <p:xfrm>
          <a:off x="1259632" y="1700808"/>
          <a:ext cx="63367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0767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0" y="0"/>
          <a:ext cx="4860032" cy="42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4139952" y="1556792"/>
          <a:ext cx="47525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23528" y="404664"/>
          <a:ext cx="4200128" cy="416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3995936" y="2564904"/>
          <a:ext cx="51480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="" xmlns:p14="http://schemas.microsoft.com/office/powerpoint/2010/main" val="3918118260"/>
              </p:ext>
            </p:extLst>
          </p:nvPr>
        </p:nvGraphicFramePr>
        <p:xfrm>
          <a:off x="1524000" y="1397000"/>
          <a:ext cx="628836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627784" y="191683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   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51920" y="191683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6309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524000" y="1397000"/>
          <a:ext cx="640558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0" y="0"/>
          <a:ext cx="5580112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4716016" y="2564904"/>
          <a:ext cx="3984104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="" xmlns:p14="http://schemas.microsoft.com/office/powerpoint/2010/main" val="94204546"/>
              </p:ext>
            </p:extLst>
          </p:nvPr>
        </p:nvGraphicFramePr>
        <p:xfrm>
          <a:off x="0" y="188640"/>
          <a:ext cx="4499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860032" y="2204864"/>
          <a:ext cx="3960440" cy="39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4576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="" xmlns:p14="http://schemas.microsoft.com/office/powerpoint/2010/main" val="2973649031"/>
              </p:ext>
            </p:extLst>
          </p:nvPr>
        </p:nvGraphicFramePr>
        <p:xfrm>
          <a:off x="1547664" y="1268760"/>
          <a:ext cx="69847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7879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228</Words>
  <Application>Microsoft Office PowerPoint</Application>
  <PresentationFormat>Presentazione su schermo (4:3)</PresentationFormat>
  <Paragraphs>47</Paragraphs>
  <Slides>24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Dati anagrafici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Quali delle seguenti regole conosci e rispetti?</vt:lpstr>
      <vt:lpstr>Ti è capitato di assistere ad atti di bullismo?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 anagrafici</dc:title>
  <dc:creator>EMMA-LORELLA</dc:creator>
  <cp:lastModifiedBy>Lo Gullo</cp:lastModifiedBy>
  <cp:revision>77</cp:revision>
  <dcterms:created xsi:type="dcterms:W3CDTF">2018-05-09T13:59:29Z</dcterms:created>
  <dcterms:modified xsi:type="dcterms:W3CDTF">2018-06-11T09:01:31Z</dcterms:modified>
</cp:coreProperties>
</file>