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Lst>
  <p:sldIdLst>
    <p:sldId id="256" r:id="rId2"/>
    <p:sldId id="257" r:id="rId3"/>
    <p:sldId id="258" r:id="rId4"/>
    <p:sldId id="274" r:id="rId5"/>
    <p:sldId id="283" r:id="rId6"/>
    <p:sldId id="280" r:id="rId7"/>
    <p:sldId id="276" r:id="rId8"/>
    <p:sldId id="279" r:id="rId9"/>
    <p:sldId id="264" r:id="rId10"/>
    <p:sldId id="261" r:id="rId11"/>
    <p:sldId id="260" r:id="rId12"/>
    <p:sldId id="262" r:id="rId13"/>
    <p:sldId id="263" r:id="rId14"/>
    <p:sldId id="268" r:id="rId15"/>
    <p:sldId id="269" r:id="rId16"/>
    <p:sldId id="287" r:id="rId17"/>
    <p:sldId id="282" r:id="rId18"/>
    <p:sldId id="296" r:id="rId19"/>
    <p:sldId id="295" r:id="rId20"/>
    <p:sldId id="291" r:id="rId21"/>
    <p:sldId id="298" r:id="rId22"/>
    <p:sldId id="292" r:id="rId23"/>
    <p:sldId id="297" r:id="rId24"/>
    <p:sldId id="278" r:id="rId25"/>
    <p:sldId id="270" r:id="rId26"/>
    <p:sldId id="271" r:id="rId27"/>
    <p:sldId id="27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28A0DC-254B-4914-821D-8900658FE01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it-IT"/>
        </a:p>
      </dgm:t>
    </dgm:pt>
    <dgm:pt modelId="{E07C48BA-6A43-4BE6-A5EF-C2409FD6C21B}">
      <dgm:prSet phldrT="[Testo]"/>
      <dgm:spPr/>
      <dgm:t>
        <a:bodyPr/>
        <a:lstStyle/>
        <a:p>
          <a:r>
            <a:rPr lang="it-IT" dirty="0" smtClean="0">
              <a:solidFill>
                <a:schemeClr val="tx2">
                  <a:lumMod val="50000"/>
                </a:schemeClr>
              </a:solidFill>
            </a:rPr>
            <a:t>COSA FARE</a:t>
          </a:r>
          <a:endParaRPr lang="it-IT" dirty="0">
            <a:solidFill>
              <a:schemeClr val="tx2">
                <a:lumMod val="50000"/>
              </a:schemeClr>
            </a:solidFill>
          </a:endParaRPr>
        </a:p>
      </dgm:t>
    </dgm:pt>
    <dgm:pt modelId="{48B51540-012C-4DC0-A3FF-95FBEACB9A5B}" type="parTrans" cxnId="{B0C36FCC-C716-43EE-961B-67BB1EFFB3F1}">
      <dgm:prSet/>
      <dgm:spPr/>
      <dgm:t>
        <a:bodyPr/>
        <a:lstStyle/>
        <a:p>
          <a:endParaRPr lang="it-IT"/>
        </a:p>
      </dgm:t>
    </dgm:pt>
    <dgm:pt modelId="{07E078FA-DEDA-4A57-A85C-4EA62800B515}" type="sibTrans" cxnId="{B0C36FCC-C716-43EE-961B-67BB1EFFB3F1}">
      <dgm:prSet/>
      <dgm:spPr/>
      <dgm:t>
        <a:bodyPr/>
        <a:lstStyle/>
        <a:p>
          <a:endParaRPr lang="it-IT"/>
        </a:p>
      </dgm:t>
    </dgm:pt>
    <dgm:pt modelId="{9EE06EEE-1F71-41D0-85F1-EA620D670D53}">
      <dgm:prSet phldrT="[Testo]" custT="1"/>
      <dgm:spPr>
        <a:solidFill>
          <a:schemeClr val="accent1">
            <a:lumMod val="50000"/>
          </a:schemeClr>
        </a:solidFill>
      </dgm:spPr>
      <dgm:t>
        <a:bodyPr/>
        <a:lstStyle/>
        <a:p>
          <a:r>
            <a:rPr lang="it-IT" sz="2400" dirty="0" smtClean="0"/>
            <a:t>Non rispondere a E-mail, SMS, Chat molesti ed offensivi</a:t>
          </a:r>
          <a:endParaRPr lang="it-IT" sz="2400" dirty="0"/>
        </a:p>
      </dgm:t>
    </dgm:pt>
    <dgm:pt modelId="{B8E68F59-3AA6-4E75-83A6-2CD24EF0B863}" type="parTrans" cxnId="{4FB6CE9B-3ADD-4C78-83F7-157CF4331A91}">
      <dgm:prSet/>
      <dgm:spPr/>
      <dgm:t>
        <a:bodyPr/>
        <a:lstStyle/>
        <a:p>
          <a:endParaRPr lang="it-IT"/>
        </a:p>
      </dgm:t>
    </dgm:pt>
    <dgm:pt modelId="{2AA9D9A3-A268-4A36-8A5F-12702F162178}" type="sibTrans" cxnId="{4FB6CE9B-3ADD-4C78-83F7-157CF4331A91}">
      <dgm:prSet/>
      <dgm:spPr/>
      <dgm:t>
        <a:bodyPr/>
        <a:lstStyle/>
        <a:p>
          <a:endParaRPr lang="it-IT"/>
        </a:p>
      </dgm:t>
    </dgm:pt>
    <dgm:pt modelId="{9F29A652-13A7-4C99-BBDE-EF0633B721F5}">
      <dgm:prSet phldrT="[Testo]" custT="1"/>
      <dgm:spPr>
        <a:solidFill>
          <a:schemeClr val="accent2">
            <a:lumMod val="75000"/>
          </a:schemeClr>
        </a:solidFill>
      </dgm:spPr>
      <dgm:t>
        <a:bodyPr/>
        <a:lstStyle/>
        <a:p>
          <a:r>
            <a:rPr lang="it-IT" sz="2400" dirty="0" smtClean="0"/>
            <a:t>Prendi nota del giorno e dell’ora in cui il messaggio ti è stato inviato</a:t>
          </a:r>
          <a:endParaRPr lang="it-IT" sz="2400" dirty="0"/>
        </a:p>
      </dgm:t>
    </dgm:pt>
    <dgm:pt modelId="{E13909A3-3C9F-433D-A4AE-FC32D90BA95D}" type="parTrans" cxnId="{C36BC1A6-CA43-4E82-8ED5-6C49A6E011D2}">
      <dgm:prSet/>
      <dgm:spPr/>
      <dgm:t>
        <a:bodyPr/>
        <a:lstStyle/>
        <a:p>
          <a:endParaRPr lang="it-IT"/>
        </a:p>
      </dgm:t>
    </dgm:pt>
    <dgm:pt modelId="{6611B824-9C0C-4A3A-96B0-4D8059667F85}" type="sibTrans" cxnId="{C36BC1A6-CA43-4E82-8ED5-6C49A6E011D2}">
      <dgm:prSet/>
      <dgm:spPr/>
      <dgm:t>
        <a:bodyPr/>
        <a:lstStyle/>
        <a:p>
          <a:endParaRPr lang="it-IT"/>
        </a:p>
      </dgm:t>
    </dgm:pt>
    <dgm:pt modelId="{E7250734-DFAB-4056-9A2A-5100CFE44DAC}">
      <dgm:prSet phldrT="[Testo]" custT="1"/>
      <dgm:spPr>
        <a:solidFill>
          <a:schemeClr val="accent4">
            <a:lumMod val="75000"/>
          </a:schemeClr>
        </a:solidFill>
      </dgm:spPr>
      <dgm:t>
        <a:bodyPr/>
        <a:lstStyle/>
        <a:p>
          <a:r>
            <a:rPr lang="it-IT" sz="2400" dirty="0" smtClean="0"/>
            <a:t>Cambia il tuo nickname, numero di </a:t>
          </a:r>
          <a:r>
            <a:rPr lang="it-IT" sz="2400" dirty="0" err="1" smtClean="0"/>
            <a:t>cell</a:t>
          </a:r>
          <a:r>
            <a:rPr lang="it-IT" sz="2400" dirty="0" smtClean="0"/>
            <a:t>. e dallo solo a amici fidati</a:t>
          </a:r>
          <a:endParaRPr lang="it-IT" sz="2400" dirty="0"/>
        </a:p>
      </dgm:t>
    </dgm:pt>
    <dgm:pt modelId="{7F1C3CFD-010D-4BD1-974E-E5FDB0CC3213}" type="parTrans" cxnId="{2B6698E9-2691-4FD3-A253-2FF5B7CA1B26}">
      <dgm:prSet/>
      <dgm:spPr/>
      <dgm:t>
        <a:bodyPr/>
        <a:lstStyle/>
        <a:p>
          <a:endParaRPr lang="it-IT"/>
        </a:p>
      </dgm:t>
    </dgm:pt>
    <dgm:pt modelId="{3D7424E5-57BE-4DAC-94BD-01A837376063}" type="sibTrans" cxnId="{2B6698E9-2691-4FD3-A253-2FF5B7CA1B26}">
      <dgm:prSet/>
      <dgm:spPr/>
      <dgm:t>
        <a:bodyPr/>
        <a:lstStyle/>
        <a:p>
          <a:endParaRPr lang="it-IT"/>
        </a:p>
      </dgm:t>
    </dgm:pt>
    <dgm:pt modelId="{118AAACC-2BE7-4521-9F4B-4807123A5E76}">
      <dgm:prSet phldrT="[Testo]" custT="1"/>
      <dgm:spPr>
        <a:solidFill>
          <a:schemeClr val="accent3"/>
        </a:solidFill>
      </dgm:spPr>
      <dgm:t>
        <a:bodyPr/>
        <a:lstStyle/>
        <a:p>
          <a:r>
            <a:rPr lang="it-IT" sz="2400" dirty="0" smtClean="0"/>
            <a:t>Parlane immediatamente con un adulto (genitori e/o docenti) o con qualcuno di cui ti fidi: tenersi tutto dentro non risolve il problema</a:t>
          </a:r>
          <a:endParaRPr lang="it-IT" sz="2400" dirty="0"/>
        </a:p>
      </dgm:t>
    </dgm:pt>
    <dgm:pt modelId="{5067929F-FB29-4BFC-A07F-B776828042C7}" type="parTrans" cxnId="{2BD36BE3-D270-4F50-A863-81CEBF299C8B}">
      <dgm:prSet/>
      <dgm:spPr/>
      <dgm:t>
        <a:bodyPr/>
        <a:lstStyle/>
        <a:p>
          <a:endParaRPr lang="it-IT"/>
        </a:p>
      </dgm:t>
    </dgm:pt>
    <dgm:pt modelId="{C5D9FC85-0FEB-4116-BA52-E4FEA7943344}" type="sibTrans" cxnId="{2BD36BE3-D270-4F50-A863-81CEBF299C8B}">
      <dgm:prSet/>
      <dgm:spPr/>
      <dgm:t>
        <a:bodyPr/>
        <a:lstStyle/>
        <a:p>
          <a:endParaRPr lang="it-IT"/>
        </a:p>
      </dgm:t>
    </dgm:pt>
    <dgm:pt modelId="{3B0BD1BE-2613-44F0-A4E7-806B7DA5CF01}">
      <dgm:prSet phldrT="[Testo]" custT="1"/>
      <dgm:spPr>
        <a:solidFill>
          <a:srgbClr val="7030A0"/>
        </a:solidFill>
      </dgm:spPr>
      <dgm:t>
        <a:bodyPr/>
        <a:lstStyle/>
        <a:p>
          <a:r>
            <a:rPr lang="it-IT" sz="2400" dirty="0" smtClean="0"/>
            <a:t>Se qualcuno in CHAT ti chiede di incontrarti, rispondi “NO, GRAZIE!”</a:t>
          </a:r>
          <a:endParaRPr lang="it-IT" sz="2400" dirty="0"/>
        </a:p>
      </dgm:t>
    </dgm:pt>
    <dgm:pt modelId="{BE2E1D6F-4D6F-424D-908F-5C2D64333516}" type="parTrans" cxnId="{ADC5E564-4E9F-4853-BE24-68261324DBDC}">
      <dgm:prSet/>
      <dgm:spPr/>
      <dgm:t>
        <a:bodyPr/>
        <a:lstStyle/>
        <a:p>
          <a:endParaRPr lang="it-IT"/>
        </a:p>
      </dgm:t>
    </dgm:pt>
    <dgm:pt modelId="{CF0C00AD-B1F9-431F-B3C5-5B75DB416F5E}" type="sibTrans" cxnId="{ADC5E564-4E9F-4853-BE24-68261324DBDC}">
      <dgm:prSet/>
      <dgm:spPr/>
      <dgm:t>
        <a:bodyPr/>
        <a:lstStyle/>
        <a:p>
          <a:endParaRPr lang="it-IT"/>
        </a:p>
      </dgm:t>
    </dgm:pt>
    <dgm:pt modelId="{1F38C07F-7197-48D1-AF5E-7ACEE0A3C028}">
      <dgm:prSet phldrT="[Testo]" custT="1"/>
      <dgm:spPr>
        <a:solidFill>
          <a:srgbClr val="00B050"/>
        </a:solidFill>
      </dgm:spPr>
      <dgm:t>
        <a:bodyPr/>
        <a:lstStyle/>
        <a:p>
          <a:r>
            <a:rPr lang="it-IT" sz="2400" dirty="0" smtClean="0"/>
            <a:t>Usa i filtri per bloccare le E-mail moleste</a:t>
          </a:r>
          <a:endParaRPr lang="it-IT" sz="2400" dirty="0"/>
        </a:p>
      </dgm:t>
    </dgm:pt>
    <dgm:pt modelId="{8496ECE5-9FB1-4E20-A7CF-32357DE0392A}" type="parTrans" cxnId="{E543090B-243E-4A39-8E1C-1D9F08DF58CB}">
      <dgm:prSet/>
      <dgm:spPr/>
      <dgm:t>
        <a:bodyPr/>
        <a:lstStyle/>
        <a:p>
          <a:endParaRPr lang="it-IT"/>
        </a:p>
      </dgm:t>
    </dgm:pt>
    <dgm:pt modelId="{701BD9CA-287D-4C3F-8B6D-D9BF19AB7B63}" type="sibTrans" cxnId="{E543090B-243E-4A39-8E1C-1D9F08DF58CB}">
      <dgm:prSet/>
      <dgm:spPr/>
      <dgm:t>
        <a:bodyPr/>
        <a:lstStyle/>
        <a:p>
          <a:endParaRPr lang="it-IT"/>
        </a:p>
      </dgm:t>
    </dgm:pt>
    <dgm:pt modelId="{3E296509-854E-488C-B5FB-D52CDD0385CB}">
      <dgm:prSet phldrT="[Testo]" custT="1"/>
      <dgm:spPr>
        <a:solidFill>
          <a:schemeClr val="bg2">
            <a:lumMod val="25000"/>
          </a:schemeClr>
        </a:solidFill>
      </dgm:spPr>
      <dgm:t>
        <a:bodyPr/>
        <a:lstStyle/>
        <a:p>
          <a:r>
            <a:rPr lang="it-IT" sz="2400" dirty="0" smtClean="0"/>
            <a:t>Non fornire mai dati personali (nome, cognome, indirizzo, ecc.)</a:t>
          </a:r>
          <a:endParaRPr lang="it-IT" sz="2400" dirty="0"/>
        </a:p>
      </dgm:t>
    </dgm:pt>
    <dgm:pt modelId="{F9CC9952-22E8-4D53-8159-4A79E3512906}" type="parTrans" cxnId="{A72C68BA-0251-43B6-A28B-394AC503C5F1}">
      <dgm:prSet/>
      <dgm:spPr/>
      <dgm:t>
        <a:bodyPr/>
        <a:lstStyle/>
        <a:p>
          <a:endParaRPr lang="it-IT"/>
        </a:p>
      </dgm:t>
    </dgm:pt>
    <dgm:pt modelId="{A7916490-0694-4554-9EB5-F77C7F9E26B4}" type="sibTrans" cxnId="{A72C68BA-0251-43B6-A28B-394AC503C5F1}">
      <dgm:prSet/>
      <dgm:spPr/>
      <dgm:t>
        <a:bodyPr/>
        <a:lstStyle/>
        <a:p>
          <a:endParaRPr lang="it-IT"/>
        </a:p>
      </dgm:t>
    </dgm:pt>
    <dgm:pt modelId="{A3DD6411-1614-4239-A530-1327A67A7107}">
      <dgm:prSet phldrT="[Testo]" custT="1"/>
      <dgm:spPr>
        <a:solidFill>
          <a:schemeClr val="accent1">
            <a:lumMod val="50000"/>
          </a:schemeClr>
        </a:solidFill>
      </dgm:spPr>
      <dgm:t>
        <a:bodyPr/>
        <a:lstStyle/>
        <a:p>
          <a:r>
            <a:rPr lang="it-IT" sz="2400" dirty="0" smtClean="0"/>
            <a:t>Nel caso di minacce fisiche o sessuali, contatta la POLIZIA</a:t>
          </a:r>
          <a:endParaRPr lang="it-IT" sz="2400" dirty="0"/>
        </a:p>
      </dgm:t>
    </dgm:pt>
    <dgm:pt modelId="{45A7AAAA-1D24-474F-84DB-6D8B5175E425}" type="parTrans" cxnId="{626B0DD6-BFDA-4489-A76E-C2C573938B99}">
      <dgm:prSet/>
      <dgm:spPr/>
      <dgm:t>
        <a:bodyPr/>
        <a:lstStyle/>
        <a:p>
          <a:endParaRPr lang="it-IT"/>
        </a:p>
      </dgm:t>
    </dgm:pt>
    <dgm:pt modelId="{7B5E4CAA-1F9A-481C-B042-E39708E5D69B}" type="sibTrans" cxnId="{626B0DD6-BFDA-4489-A76E-C2C573938B99}">
      <dgm:prSet/>
      <dgm:spPr/>
      <dgm:t>
        <a:bodyPr/>
        <a:lstStyle/>
        <a:p>
          <a:endParaRPr lang="it-IT"/>
        </a:p>
      </dgm:t>
    </dgm:pt>
    <dgm:pt modelId="{AC5DA7B7-31F4-461C-87A7-0D9CC92027FE}" type="pres">
      <dgm:prSet presAssocID="{BB28A0DC-254B-4914-821D-8900658FE011}" presName="Name0" presStyleCnt="0">
        <dgm:presLayoutVars>
          <dgm:chPref val="1"/>
          <dgm:dir/>
          <dgm:animOne val="branch"/>
          <dgm:animLvl val="lvl"/>
          <dgm:resizeHandles val="exact"/>
        </dgm:presLayoutVars>
      </dgm:prSet>
      <dgm:spPr/>
      <dgm:t>
        <a:bodyPr/>
        <a:lstStyle/>
        <a:p>
          <a:endParaRPr lang="it-IT"/>
        </a:p>
      </dgm:t>
    </dgm:pt>
    <dgm:pt modelId="{642A352E-11BB-4636-88A9-BB1026A84CF0}" type="pres">
      <dgm:prSet presAssocID="{E07C48BA-6A43-4BE6-A5EF-C2409FD6C21B}" presName="root1" presStyleCnt="0"/>
      <dgm:spPr/>
    </dgm:pt>
    <dgm:pt modelId="{1ABEF7AF-9CFC-4CC9-BC0E-344BD6869565}" type="pres">
      <dgm:prSet presAssocID="{E07C48BA-6A43-4BE6-A5EF-C2409FD6C21B}" presName="LevelOneTextNode" presStyleLbl="node0" presStyleIdx="0" presStyleCnt="1">
        <dgm:presLayoutVars>
          <dgm:chPref val="3"/>
        </dgm:presLayoutVars>
      </dgm:prSet>
      <dgm:spPr/>
      <dgm:t>
        <a:bodyPr/>
        <a:lstStyle/>
        <a:p>
          <a:endParaRPr lang="it-IT"/>
        </a:p>
      </dgm:t>
    </dgm:pt>
    <dgm:pt modelId="{695D23A0-2DC6-48DA-9B20-0A48E6CFAF80}" type="pres">
      <dgm:prSet presAssocID="{E07C48BA-6A43-4BE6-A5EF-C2409FD6C21B}" presName="level2hierChild" presStyleCnt="0"/>
      <dgm:spPr/>
    </dgm:pt>
    <dgm:pt modelId="{DF13EFE2-C786-414D-BF56-DC22D853B4D3}" type="pres">
      <dgm:prSet presAssocID="{B8E68F59-3AA6-4E75-83A6-2CD24EF0B863}" presName="conn2-1" presStyleLbl="parChTrans1D2" presStyleIdx="0" presStyleCnt="8"/>
      <dgm:spPr/>
      <dgm:t>
        <a:bodyPr/>
        <a:lstStyle/>
        <a:p>
          <a:endParaRPr lang="it-IT"/>
        </a:p>
      </dgm:t>
    </dgm:pt>
    <dgm:pt modelId="{EF7A768D-E298-401C-A663-2B3A87BA973C}" type="pres">
      <dgm:prSet presAssocID="{B8E68F59-3AA6-4E75-83A6-2CD24EF0B863}" presName="connTx" presStyleLbl="parChTrans1D2" presStyleIdx="0" presStyleCnt="8"/>
      <dgm:spPr/>
      <dgm:t>
        <a:bodyPr/>
        <a:lstStyle/>
        <a:p>
          <a:endParaRPr lang="it-IT"/>
        </a:p>
      </dgm:t>
    </dgm:pt>
    <dgm:pt modelId="{061817B6-52B9-4224-B339-E8939AF1D980}" type="pres">
      <dgm:prSet presAssocID="{9EE06EEE-1F71-41D0-85F1-EA620D670D53}" presName="root2" presStyleCnt="0"/>
      <dgm:spPr/>
    </dgm:pt>
    <dgm:pt modelId="{198070CB-B920-4F63-8561-EB5C1D645729}" type="pres">
      <dgm:prSet presAssocID="{9EE06EEE-1F71-41D0-85F1-EA620D670D53}" presName="LevelTwoTextNode" presStyleLbl="node2" presStyleIdx="0" presStyleCnt="8" custScaleX="440199">
        <dgm:presLayoutVars>
          <dgm:chPref val="3"/>
        </dgm:presLayoutVars>
      </dgm:prSet>
      <dgm:spPr/>
      <dgm:t>
        <a:bodyPr/>
        <a:lstStyle/>
        <a:p>
          <a:endParaRPr lang="it-IT"/>
        </a:p>
      </dgm:t>
    </dgm:pt>
    <dgm:pt modelId="{3D0D0C8B-98F3-4236-AA9A-2EDF384FB224}" type="pres">
      <dgm:prSet presAssocID="{9EE06EEE-1F71-41D0-85F1-EA620D670D53}" presName="level3hierChild" presStyleCnt="0"/>
      <dgm:spPr/>
    </dgm:pt>
    <dgm:pt modelId="{4F4A60A9-9A5A-4B7E-A33F-6BFA84A97E3C}" type="pres">
      <dgm:prSet presAssocID="{E13909A3-3C9F-433D-A4AE-FC32D90BA95D}" presName="conn2-1" presStyleLbl="parChTrans1D2" presStyleIdx="1" presStyleCnt="8"/>
      <dgm:spPr/>
      <dgm:t>
        <a:bodyPr/>
        <a:lstStyle/>
        <a:p>
          <a:endParaRPr lang="it-IT"/>
        </a:p>
      </dgm:t>
    </dgm:pt>
    <dgm:pt modelId="{79EDBCDB-2955-4724-A463-61998ECC5483}" type="pres">
      <dgm:prSet presAssocID="{E13909A3-3C9F-433D-A4AE-FC32D90BA95D}" presName="connTx" presStyleLbl="parChTrans1D2" presStyleIdx="1" presStyleCnt="8"/>
      <dgm:spPr/>
      <dgm:t>
        <a:bodyPr/>
        <a:lstStyle/>
        <a:p>
          <a:endParaRPr lang="it-IT"/>
        </a:p>
      </dgm:t>
    </dgm:pt>
    <dgm:pt modelId="{0BD08A2E-951F-4835-A63A-98DE6113F6FE}" type="pres">
      <dgm:prSet presAssocID="{9F29A652-13A7-4C99-BBDE-EF0633B721F5}" presName="root2" presStyleCnt="0"/>
      <dgm:spPr/>
    </dgm:pt>
    <dgm:pt modelId="{FE928AD8-BF8B-4109-8D66-E36381AB1F2E}" type="pres">
      <dgm:prSet presAssocID="{9F29A652-13A7-4C99-BBDE-EF0633B721F5}" presName="LevelTwoTextNode" presStyleLbl="node2" presStyleIdx="1" presStyleCnt="8" custScaleX="492569">
        <dgm:presLayoutVars>
          <dgm:chPref val="3"/>
        </dgm:presLayoutVars>
      </dgm:prSet>
      <dgm:spPr/>
      <dgm:t>
        <a:bodyPr/>
        <a:lstStyle/>
        <a:p>
          <a:endParaRPr lang="it-IT"/>
        </a:p>
      </dgm:t>
    </dgm:pt>
    <dgm:pt modelId="{5597AF77-31A5-4035-A3D9-D85CBFCF2DA0}" type="pres">
      <dgm:prSet presAssocID="{9F29A652-13A7-4C99-BBDE-EF0633B721F5}" presName="level3hierChild" presStyleCnt="0"/>
      <dgm:spPr/>
    </dgm:pt>
    <dgm:pt modelId="{BC641BEA-BAD1-49F2-94DB-EAF0510086A6}" type="pres">
      <dgm:prSet presAssocID="{7F1C3CFD-010D-4BD1-974E-E5FDB0CC3213}" presName="conn2-1" presStyleLbl="parChTrans1D2" presStyleIdx="2" presStyleCnt="8"/>
      <dgm:spPr/>
      <dgm:t>
        <a:bodyPr/>
        <a:lstStyle/>
        <a:p>
          <a:endParaRPr lang="it-IT"/>
        </a:p>
      </dgm:t>
    </dgm:pt>
    <dgm:pt modelId="{9797D605-FD2F-4F87-BD3D-2EA3D2948B55}" type="pres">
      <dgm:prSet presAssocID="{7F1C3CFD-010D-4BD1-974E-E5FDB0CC3213}" presName="connTx" presStyleLbl="parChTrans1D2" presStyleIdx="2" presStyleCnt="8"/>
      <dgm:spPr/>
      <dgm:t>
        <a:bodyPr/>
        <a:lstStyle/>
        <a:p>
          <a:endParaRPr lang="it-IT"/>
        </a:p>
      </dgm:t>
    </dgm:pt>
    <dgm:pt modelId="{F4CDAEBE-EE61-4D2D-890F-51FBC08DE842}" type="pres">
      <dgm:prSet presAssocID="{E7250734-DFAB-4056-9A2A-5100CFE44DAC}" presName="root2" presStyleCnt="0"/>
      <dgm:spPr/>
    </dgm:pt>
    <dgm:pt modelId="{F3A49E95-DB5D-42ED-A898-286B6CA3FEEB}" type="pres">
      <dgm:prSet presAssocID="{E7250734-DFAB-4056-9A2A-5100CFE44DAC}" presName="LevelTwoTextNode" presStyleLbl="node2" presStyleIdx="2" presStyleCnt="8" custScaleX="480853">
        <dgm:presLayoutVars>
          <dgm:chPref val="3"/>
        </dgm:presLayoutVars>
      </dgm:prSet>
      <dgm:spPr/>
      <dgm:t>
        <a:bodyPr/>
        <a:lstStyle/>
        <a:p>
          <a:endParaRPr lang="it-IT"/>
        </a:p>
      </dgm:t>
    </dgm:pt>
    <dgm:pt modelId="{1E3F686F-2C37-4013-B257-73778A0620E1}" type="pres">
      <dgm:prSet presAssocID="{E7250734-DFAB-4056-9A2A-5100CFE44DAC}" presName="level3hierChild" presStyleCnt="0"/>
      <dgm:spPr/>
    </dgm:pt>
    <dgm:pt modelId="{AFF4CB85-C9B2-4D2C-9EA0-27BB98638251}" type="pres">
      <dgm:prSet presAssocID="{8496ECE5-9FB1-4E20-A7CF-32357DE0392A}" presName="conn2-1" presStyleLbl="parChTrans1D2" presStyleIdx="3" presStyleCnt="8"/>
      <dgm:spPr/>
      <dgm:t>
        <a:bodyPr/>
        <a:lstStyle/>
        <a:p>
          <a:endParaRPr lang="it-IT"/>
        </a:p>
      </dgm:t>
    </dgm:pt>
    <dgm:pt modelId="{284AF1A1-6063-4846-A1CD-AAA98B544608}" type="pres">
      <dgm:prSet presAssocID="{8496ECE5-9FB1-4E20-A7CF-32357DE0392A}" presName="connTx" presStyleLbl="parChTrans1D2" presStyleIdx="3" presStyleCnt="8"/>
      <dgm:spPr/>
      <dgm:t>
        <a:bodyPr/>
        <a:lstStyle/>
        <a:p>
          <a:endParaRPr lang="it-IT"/>
        </a:p>
      </dgm:t>
    </dgm:pt>
    <dgm:pt modelId="{47B2D010-E04A-4E29-AFE1-8D7B00FB9EE2}" type="pres">
      <dgm:prSet presAssocID="{1F38C07F-7197-48D1-AF5E-7ACEE0A3C028}" presName="root2" presStyleCnt="0"/>
      <dgm:spPr/>
    </dgm:pt>
    <dgm:pt modelId="{D7D4B060-FF52-45B6-9252-3DEFA9BB79B3}" type="pres">
      <dgm:prSet presAssocID="{1F38C07F-7197-48D1-AF5E-7ACEE0A3C028}" presName="LevelTwoTextNode" presStyleLbl="node2" presStyleIdx="3" presStyleCnt="8" custScaleX="393244">
        <dgm:presLayoutVars>
          <dgm:chPref val="3"/>
        </dgm:presLayoutVars>
      </dgm:prSet>
      <dgm:spPr/>
      <dgm:t>
        <a:bodyPr/>
        <a:lstStyle/>
        <a:p>
          <a:endParaRPr lang="it-IT"/>
        </a:p>
      </dgm:t>
    </dgm:pt>
    <dgm:pt modelId="{05026766-7D43-491A-99E2-6EB159EF4AA1}" type="pres">
      <dgm:prSet presAssocID="{1F38C07F-7197-48D1-AF5E-7ACEE0A3C028}" presName="level3hierChild" presStyleCnt="0"/>
      <dgm:spPr/>
    </dgm:pt>
    <dgm:pt modelId="{584D9178-FF1D-4345-BF1E-25B07B940126}" type="pres">
      <dgm:prSet presAssocID="{F9CC9952-22E8-4D53-8159-4A79E3512906}" presName="conn2-1" presStyleLbl="parChTrans1D2" presStyleIdx="4" presStyleCnt="8"/>
      <dgm:spPr/>
      <dgm:t>
        <a:bodyPr/>
        <a:lstStyle/>
        <a:p>
          <a:endParaRPr lang="it-IT"/>
        </a:p>
      </dgm:t>
    </dgm:pt>
    <dgm:pt modelId="{3B1466FF-8DE9-4A81-B0A2-30177A47023E}" type="pres">
      <dgm:prSet presAssocID="{F9CC9952-22E8-4D53-8159-4A79E3512906}" presName="connTx" presStyleLbl="parChTrans1D2" presStyleIdx="4" presStyleCnt="8"/>
      <dgm:spPr/>
      <dgm:t>
        <a:bodyPr/>
        <a:lstStyle/>
        <a:p>
          <a:endParaRPr lang="it-IT"/>
        </a:p>
      </dgm:t>
    </dgm:pt>
    <dgm:pt modelId="{D23FA553-FB81-45B8-B474-830E8A6A5533}" type="pres">
      <dgm:prSet presAssocID="{3E296509-854E-488C-B5FB-D52CDD0385CB}" presName="root2" presStyleCnt="0"/>
      <dgm:spPr/>
    </dgm:pt>
    <dgm:pt modelId="{E1AC8683-208D-490F-B6B9-AAC7305C432C}" type="pres">
      <dgm:prSet presAssocID="{3E296509-854E-488C-B5FB-D52CDD0385CB}" presName="LevelTwoTextNode" presStyleLbl="node2" presStyleIdx="4" presStyleCnt="8" custScaleX="479991">
        <dgm:presLayoutVars>
          <dgm:chPref val="3"/>
        </dgm:presLayoutVars>
      </dgm:prSet>
      <dgm:spPr/>
      <dgm:t>
        <a:bodyPr/>
        <a:lstStyle/>
        <a:p>
          <a:endParaRPr lang="it-IT"/>
        </a:p>
      </dgm:t>
    </dgm:pt>
    <dgm:pt modelId="{853AE250-08A2-4AEE-8ED5-8ACCD108ABE2}" type="pres">
      <dgm:prSet presAssocID="{3E296509-854E-488C-B5FB-D52CDD0385CB}" presName="level3hierChild" presStyleCnt="0"/>
      <dgm:spPr/>
    </dgm:pt>
    <dgm:pt modelId="{C0E01906-7B80-4282-974A-9108BAAD90CC}" type="pres">
      <dgm:prSet presAssocID="{BE2E1D6F-4D6F-424D-908F-5C2D64333516}" presName="conn2-1" presStyleLbl="parChTrans1D2" presStyleIdx="5" presStyleCnt="8"/>
      <dgm:spPr/>
      <dgm:t>
        <a:bodyPr/>
        <a:lstStyle/>
        <a:p>
          <a:endParaRPr lang="it-IT"/>
        </a:p>
      </dgm:t>
    </dgm:pt>
    <dgm:pt modelId="{1CC0F77F-3AFD-41F5-9D8F-1F7E5756D067}" type="pres">
      <dgm:prSet presAssocID="{BE2E1D6F-4D6F-424D-908F-5C2D64333516}" presName="connTx" presStyleLbl="parChTrans1D2" presStyleIdx="5" presStyleCnt="8"/>
      <dgm:spPr/>
      <dgm:t>
        <a:bodyPr/>
        <a:lstStyle/>
        <a:p>
          <a:endParaRPr lang="it-IT"/>
        </a:p>
      </dgm:t>
    </dgm:pt>
    <dgm:pt modelId="{08FE139A-5A6C-4F87-8073-32D1959A64CD}" type="pres">
      <dgm:prSet presAssocID="{3B0BD1BE-2613-44F0-A4E7-806B7DA5CF01}" presName="root2" presStyleCnt="0"/>
      <dgm:spPr/>
    </dgm:pt>
    <dgm:pt modelId="{1E572C50-F045-4BE9-8CC1-02B49816D668}" type="pres">
      <dgm:prSet presAssocID="{3B0BD1BE-2613-44F0-A4E7-806B7DA5CF01}" presName="LevelTwoTextNode" presStyleLbl="node2" presStyleIdx="5" presStyleCnt="8" custScaleX="487274">
        <dgm:presLayoutVars>
          <dgm:chPref val="3"/>
        </dgm:presLayoutVars>
      </dgm:prSet>
      <dgm:spPr/>
      <dgm:t>
        <a:bodyPr/>
        <a:lstStyle/>
        <a:p>
          <a:endParaRPr lang="it-IT"/>
        </a:p>
      </dgm:t>
    </dgm:pt>
    <dgm:pt modelId="{32EC66C7-2F71-48E4-8916-737A9A11272E}" type="pres">
      <dgm:prSet presAssocID="{3B0BD1BE-2613-44F0-A4E7-806B7DA5CF01}" presName="level3hierChild" presStyleCnt="0"/>
      <dgm:spPr/>
    </dgm:pt>
    <dgm:pt modelId="{CE5BAA94-F7FA-4732-B22A-090C971395BC}" type="pres">
      <dgm:prSet presAssocID="{5067929F-FB29-4BFC-A07F-B776828042C7}" presName="conn2-1" presStyleLbl="parChTrans1D2" presStyleIdx="6" presStyleCnt="8"/>
      <dgm:spPr/>
      <dgm:t>
        <a:bodyPr/>
        <a:lstStyle/>
        <a:p>
          <a:endParaRPr lang="it-IT"/>
        </a:p>
      </dgm:t>
    </dgm:pt>
    <dgm:pt modelId="{51974A8A-F912-4351-BE2B-4D74EA661083}" type="pres">
      <dgm:prSet presAssocID="{5067929F-FB29-4BFC-A07F-B776828042C7}" presName="connTx" presStyleLbl="parChTrans1D2" presStyleIdx="6" presStyleCnt="8"/>
      <dgm:spPr/>
      <dgm:t>
        <a:bodyPr/>
        <a:lstStyle/>
        <a:p>
          <a:endParaRPr lang="it-IT"/>
        </a:p>
      </dgm:t>
    </dgm:pt>
    <dgm:pt modelId="{3A952AAB-9A4F-4E97-B474-FC83E70C0986}" type="pres">
      <dgm:prSet presAssocID="{118AAACC-2BE7-4521-9F4B-4807123A5E76}" presName="root2" presStyleCnt="0"/>
      <dgm:spPr/>
    </dgm:pt>
    <dgm:pt modelId="{14840F99-815C-4C76-A7D4-2CB47CE9D6C6}" type="pres">
      <dgm:prSet presAssocID="{118AAACC-2BE7-4521-9F4B-4807123A5E76}" presName="LevelTwoTextNode" presStyleLbl="node2" presStyleIdx="6" presStyleCnt="8" custScaleX="482308">
        <dgm:presLayoutVars>
          <dgm:chPref val="3"/>
        </dgm:presLayoutVars>
      </dgm:prSet>
      <dgm:spPr/>
      <dgm:t>
        <a:bodyPr/>
        <a:lstStyle/>
        <a:p>
          <a:endParaRPr lang="it-IT"/>
        </a:p>
      </dgm:t>
    </dgm:pt>
    <dgm:pt modelId="{91B1B0C7-35B9-4DE3-8F3C-F8F7CE813BD5}" type="pres">
      <dgm:prSet presAssocID="{118AAACC-2BE7-4521-9F4B-4807123A5E76}" presName="level3hierChild" presStyleCnt="0"/>
      <dgm:spPr/>
    </dgm:pt>
    <dgm:pt modelId="{274CD16C-B139-446B-BC62-E26EA858C531}" type="pres">
      <dgm:prSet presAssocID="{45A7AAAA-1D24-474F-84DB-6D8B5175E425}" presName="conn2-1" presStyleLbl="parChTrans1D2" presStyleIdx="7" presStyleCnt="8"/>
      <dgm:spPr/>
      <dgm:t>
        <a:bodyPr/>
        <a:lstStyle/>
        <a:p>
          <a:endParaRPr lang="it-IT"/>
        </a:p>
      </dgm:t>
    </dgm:pt>
    <dgm:pt modelId="{C8285155-ED11-4860-A801-9A5544F1955B}" type="pres">
      <dgm:prSet presAssocID="{45A7AAAA-1D24-474F-84DB-6D8B5175E425}" presName="connTx" presStyleLbl="parChTrans1D2" presStyleIdx="7" presStyleCnt="8"/>
      <dgm:spPr/>
      <dgm:t>
        <a:bodyPr/>
        <a:lstStyle/>
        <a:p>
          <a:endParaRPr lang="it-IT"/>
        </a:p>
      </dgm:t>
    </dgm:pt>
    <dgm:pt modelId="{908F54D1-5AB1-4D0C-A7E2-EDDF2C6BB043}" type="pres">
      <dgm:prSet presAssocID="{A3DD6411-1614-4239-A530-1327A67A7107}" presName="root2" presStyleCnt="0"/>
      <dgm:spPr/>
    </dgm:pt>
    <dgm:pt modelId="{A622EAB7-A6D7-4697-8052-B5C6C199BE05}" type="pres">
      <dgm:prSet presAssocID="{A3DD6411-1614-4239-A530-1327A67A7107}" presName="LevelTwoTextNode" presStyleLbl="node2" presStyleIdx="7" presStyleCnt="8" custScaleX="459107">
        <dgm:presLayoutVars>
          <dgm:chPref val="3"/>
        </dgm:presLayoutVars>
      </dgm:prSet>
      <dgm:spPr/>
      <dgm:t>
        <a:bodyPr/>
        <a:lstStyle/>
        <a:p>
          <a:endParaRPr lang="it-IT"/>
        </a:p>
      </dgm:t>
    </dgm:pt>
    <dgm:pt modelId="{B977C5CC-B518-4EC7-9E87-C23400B89774}" type="pres">
      <dgm:prSet presAssocID="{A3DD6411-1614-4239-A530-1327A67A7107}" presName="level3hierChild" presStyleCnt="0"/>
      <dgm:spPr/>
    </dgm:pt>
  </dgm:ptLst>
  <dgm:cxnLst>
    <dgm:cxn modelId="{16714DEE-C14E-4B6A-AC52-881042D8BAB2}" type="presOf" srcId="{E7250734-DFAB-4056-9A2A-5100CFE44DAC}" destId="{F3A49E95-DB5D-42ED-A898-286B6CA3FEEB}" srcOrd="0" destOrd="0" presId="urn:microsoft.com/office/officeart/2008/layout/HorizontalMultiLevelHierarchy"/>
    <dgm:cxn modelId="{BB3C4E60-9936-440D-8CD9-CCD4CBE918B5}" type="presOf" srcId="{F9CC9952-22E8-4D53-8159-4A79E3512906}" destId="{584D9178-FF1D-4345-BF1E-25B07B940126}" srcOrd="0" destOrd="0" presId="urn:microsoft.com/office/officeart/2008/layout/HorizontalMultiLevelHierarchy"/>
    <dgm:cxn modelId="{EFDBAD51-07EB-44FC-BCBB-0071B3F5D083}" type="presOf" srcId="{3E296509-854E-488C-B5FB-D52CDD0385CB}" destId="{E1AC8683-208D-490F-B6B9-AAC7305C432C}" srcOrd="0" destOrd="0" presId="urn:microsoft.com/office/officeart/2008/layout/HorizontalMultiLevelHierarchy"/>
    <dgm:cxn modelId="{8B3301BB-A47B-42EB-AD39-07E2438E3682}" type="presOf" srcId="{A3DD6411-1614-4239-A530-1327A67A7107}" destId="{A622EAB7-A6D7-4697-8052-B5C6C199BE05}" srcOrd="0" destOrd="0" presId="urn:microsoft.com/office/officeart/2008/layout/HorizontalMultiLevelHierarchy"/>
    <dgm:cxn modelId="{F3D8C1D4-8597-4190-BF21-542D564E48FB}" type="presOf" srcId="{8496ECE5-9FB1-4E20-A7CF-32357DE0392A}" destId="{AFF4CB85-C9B2-4D2C-9EA0-27BB98638251}" srcOrd="0" destOrd="0" presId="urn:microsoft.com/office/officeart/2008/layout/HorizontalMultiLevelHierarchy"/>
    <dgm:cxn modelId="{797F9C89-A5DC-46EE-AFA4-24A3A5E6B199}" type="presOf" srcId="{45A7AAAA-1D24-474F-84DB-6D8B5175E425}" destId="{C8285155-ED11-4860-A801-9A5544F1955B}" srcOrd="1" destOrd="0" presId="urn:microsoft.com/office/officeart/2008/layout/HorizontalMultiLevelHierarchy"/>
    <dgm:cxn modelId="{6E643D9F-2F0B-4BC4-BA82-76A05146795B}" type="presOf" srcId="{8496ECE5-9FB1-4E20-A7CF-32357DE0392A}" destId="{284AF1A1-6063-4846-A1CD-AAA98B544608}" srcOrd="1" destOrd="0" presId="urn:microsoft.com/office/officeart/2008/layout/HorizontalMultiLevelHierarchy"/>
    <dgm:cxn modelId="{B0C36FCC-C716-43EE-961B-67BB1EFFB3F1}" srcId="{BB28A0DC-254B-4914-821D-8900658FE011}" destId="{E07C48BA-6A43-4BE6-A5EF-C2409FD6C21B}" srcOrd="0" destOrd="0" parTransId="{48B51540-012C-4DC0-A3FF-95FBEACB9A5B}" sibTransId="{07E078FA-DEDA-4A57-A85C-4EA62800B515}"/>
    <dgm:cxn modelId="{2BD36BE3-D270-4F50-A863-81CEBF299C8B}" srcId="{E07C48BA-6A43-4BE6-A5EF-C2409FD6C21B}" destId="{118AAACC-2BE7-4521-9F4B-4807123A5E76}" srcOrd="6" destOrd="0" parTransId="{5067929F-FB29-4BFC-A07F-B776828042C7}" sibTransId="{C5D9FC85-0FEB-4116-BA52-E4FEA7943344}"/>
    <dgm:cxn modelId="{4FB6CE9B-3ADD-4C78-83F7-157CF4331A91}" srcId="{E07C48BA-6A43-4BE6-A5EF-C2409FD6C21B}" destId="{9EE06EEE-1F71-41D0-85F1-EA620D670D53}" srcOrd="0" destOrd="0" parTransId="{B8E68F59-3AA6-4E75-83A6-2CD24EF0B863}" sibTransId="{2AA9D9A3-A268-4A36-8A5F-12702F162178}"/>
    <dgm:cxn modelId="{A804ACBA-086F-4B23-8087-5E84C7DA0C5A}" type="presOf" srcId="{B8E68F59-3AA6-4E75-83A6-2CD24EF0B863}" destId="{EF7A768D-E298-401C-A663-2B3A87BA973C}" srcOrd="1" destOrd="0" presId="urn:microsoft.com/office/officeart/2008/layout/HorizontalMultiLevelHierarchy"/>
    <dgm:cxn modelId="{3027D654-A076-45E2-A9FE-318F03523217}" type="presOf" srcId="{E13909A3-3C9F-433D-A4AE-FC32D90BA95D}" destId="{4F4A60A9-9A5A-4B7E-A33F-6BFA84A97E3C}" srcOrd="0" destOrd="0" presId="urn:microsoft.com/office/officeart/2008/layout/HorizontalMultiLevelHierarchy"/>
    <dgm:cxn modelId="{DF64D531-407E-4AB9-A0A4-CB73AE24B01E}" type="presOf" srcId="{BE2E1D6F-4D6F-424D-908F-5C2D64333516}" destId="{1CC0F77F-3AFD-41F5-9D8F-1F7E5756D067}" srcOrd="1" destOrd="0" presId="urn:microsoft.com/office/officeart/2008/layout/HorizontalMultiLevelHierarchy"/>
    <dgm:cxn modelId="{D158242C-E80A-49B5-B0F6-E950DA80F3EA}" type="presOf" srcId="{5067929F-FB29-4BFC-A07F-B776828042C7}" destId="{CE5BAA94-F7FA-4732-B22A-090C971395BC}" srcOrd="0" destOrd="0" presId="urn:microsoft.com/office/officeart/2008/layout/HorizontalMultiLevelHierarchy"/>
    <dgm:cxn modelId="{16A9AC31-D44B-4862-B11B-CED89EC81E50}" type="presOf" srcId="{3B0BD1BE-2613-44F0-A4E7-806B7DA5CF01}" destId="{1E572C50-F045-4BE9-8CC1-02B49816D668}" srcOrd="0" destOrd="0" presId="urn:microsoft.com/office/officeart/2008/layout/HorizontalMultiLevelHierarchy"/>
    <dgm:cxn modelId="{84DFA81D-B693-4571-A012-79231CD8D74F}" type="presOf" srcId="{E13909A3-3C9F-433D-A4AE-FC32D90BA95D}" destId="{79EDBCDB-2955-4724-A463-61998ECC5483}" srcOrd="1" destOrd="0" presId="urn:microsoft.com/office/officeart/2008/layout/HorizontalMultiLevelHierarchy"/>
    <dgm:cxn modelId="{626B0DD6-BFDA-4489-A76E-C2C573938B99}" srcId="{E07C48BA-6A43-4BE6-A5EF-C2409FD6C21B}" destId="{A3DD6411-1614-4239-A530-1327A67A7107}" srcOrd="7" destOrd="0" parTransId="{45A7AAAA-1D24-474F-84DB-6D8B5175E425}" sibTransId="{7B5E4CAA-1F9A-481C-B042-E39708E5D69B}"/>
    <dgm:cxn modelId="{4C64D4E8-9B5D-42CF-B4BC-427A5D0D76A3}" type="presOf" srcId="{45A7AAAA-1D24-474F-84DB-6D8B5175E425}" destId="{274CD16C-B139-446B-BC62-E26EA858C531}" srcOrd="0" destOrd="0" presId="urn:microsoft.com/office/officeart/2008/layout/HorizontalMultiLevelHierarchy"/>
    <dgm:cxn modelId="{28801C94-454E-43FE-B4A0-0E3849970BE9}" type="presOf" srcId="{9EE06EEE-1F71-41D0-85F1-EA620D670D53}" destId="{198070CB-B920-4F63-8561-EB5C1D645729}" srcOrd="0" destOrd="0" presId="urn:microsoft.com/office/officeart/2008/layout/HorizontalMultiLevelHierarchy"/>
    <dgm:cxn modelId="{9AC1A32F-187C-43F9-85BA-5BB6BD8F836F}" type="presOf" srcId="{E07C48BA-6A43-4BE6-A5EF-C2409FD6C21B}" destId="{1ABEF7AF-9CFC-4CC9-BC0E-344BD6869565}" srcOrd="0" destOrd="0" presId="urn:microsoft.com/office/officeart/2008/layout/HorizontalMultiLevelHierarchy"/>
    <dgm:cxn modelId="{7367AE1E-FD77-4B2E-843B-2B502AFD8B12}" type="presOf" srcId="{5067929F-FB29-4BFC-A07F-B776828042C7}" destId="{51974A8A-F912-4351-BE2B-4D74EA661083}" srcOrd="1" destOrd="0" presId="urn:microsoft.com/office/officeart/2008/layout/HorizontalMultiLevelHierarchy"/>
    <dgm:cxn modelId="{0953583A-EC34-42CE-BCF4-A3BCC268408D}" type="presOf" srcId="{9F29A652-13A7-4C99-BBDE-EF0633B721F5}" destId="{FE928AD8-BF8B-4109-8D66-E36381AB1F2E}" srcOrd="0" destOrd="0" presId="urn:microsoft.com/office/officeart/2008/layout/HorizontalMultiLevelHierarchy"/>
    <dgm:cxn modelId="{2F09F4A7-5EDE-407C-B76C-E6170E27402A}" type="presOf" srcId="{7F1C3CFD-010D-4BD1-974E-E5FDB0CC3213}" destId="{9797D605-FD2F-4F87-BD3D-2EA3D2948B55}" srcOrd="1" destOrd="0" presId="urn:microsoft.com/office/officeart/2008/layout/HorizontalMultiLevelHierarchy"/>
    <dgm:cxn modelId="{3A23BCDA-2225-4EB2-9370-051A17F6B03B}" type="presOf" srcId="{BB28A0DC-254B-4914-821D-8900658FE011}" destId="{AC5DA7B7-31F4-461C-87A7-0D9CC92027FE}" srcOrd="0" destOrd="0" presId="urn:microsoft.com/office/officeart/2008/layout/HorizontalMultiLevelHierarchy"/>
    <dgm:cxn modelId="{575ACA5F-CC69-463D-9622-C88609D25298}" type="presOf" srcId="{118AAACC-2BE7-4521-9F4B-4807123A5E76}" destId="{14840F99-815C-4C76-A7D4-2CB47CE9D6C6}" srcOrd="0" destOrd="0" presId="urn:microsoft.com/office/officeart/2008/layout/HorizontalMultiLevelHierarchy"/>
    <dgm:cxn modelId="{1123D489-ED45-4464-8143-440704912ADA}" type="presOf" srcId="{BE2E1D6F-4D6F-424D-908F-5C2D64333516}" destId="{C0E01906-7B80-4282-974A-9108BAAD90CC}" srcOrd="0" destOrd="0" presId="urn:microsoft.com/office/officeart/2008/layout/HorizontalMultiLevelHierarchy"/>
    <dgm:cxn modelId="{89B82A58-3660-4BFF-B465-F4EA3D0FD1A2}" type="presOf" srcId="{7F1C3CFD-010D-4BD1-974E-E5FDB0CC3213}" destId="{BC641BEA-BAD1-49F2-94DB-EAF0510086A6}" srcOrd="0" destOrd="0" presId="urn:microsoft.com/office/officeart/2008/layout/HorizontalMultiLevelHierarchy"/>
    <dgm:cxn modelId="{A72C68BA-0251-43B6-A28B-394AC503C5F1}" srcId="{E07C48BA-6A43-4BE6-A5EF-C2409FD6C21B}" destId="{3E296509-854E-488C-B5FB-D52CDD0385CB}" srcOrd="4" destOrd="0" parTransId="{F9CC9952-22E8-4D53-8159-4A79E3512906}" sibTransId="{A7916490-0694-4554-9EB5-F77C7F9E26B4}"/>
    <dgm:cxn modelId="{15F4B0B3-92D1-49C5-99A8-A012D34531D0}" type="presOf" srcId="{1F38C07F-7197-48D1-AF5E-7ACEE0A3C028}" destId="{D7D4B060-FF52-45B6-9252-3DEFA9BB79B3}" srcOrd="0" destOrd="0" presId="urn:microsoft.com/office/officeart/2008/layout/HorizontalMultiLevelHierarchy"/>
    <dgm:cxn modelId="{E543090B-243E-4A39-8E1C-1D9F08DF58CB}" srcId="{E07C48BA-6A43-4BE6-A5EF-C2409FD6C21B}" destId="{1F38C07F-7197-48D1-AF5E-7ACEE0A3C028}" srcOrd="3" destOrd="0" parTransId="{8496ECE5-9FB1-4E20-A7CF-32357DE0392A}" sibTransId="{701BD9CA-287D-4C3F-8B6D-D9BF19AB7B63}"/>
    <dgm:cxn modelId="{42277E06-80B9-4DD2-8C42-19CF24C8A3CA}" type="presOf" srcId="{B8E68F59-3AA6-4E75-83A6-2CD24EF0B863}" destId="{DF13EFE2-C786-414D-BF56-DC22D853B4D3}" srcOrd="0" destOrd="0" presId="urn:microsoft.com/office/officeart/2008/layout/HorizontalMultiLevelHierarchy"/>
    <dgm:cxn modelId="{ADC5E564-4E9F-4853-BE24-68261324DBDC}" srcId="{E07C48BA-6A43-4BE6-A5EF-C2409FD6C21B}" destId="{3B0BD1BE-2613-44F0-A4E7-806B7DA5CF01}" srcOrd="5" destOrd="0" parTransId="{BE2E1D6F-4D6F-424D-908F-5C2D64333516}" sibTransId="{CF0C00AD-B1F9-431F-B3C5-5B75DB416F5E}"/>
    <dgm:cxn modelId="{C36BC1A6-CA43-4E82-8ED5-6C49A6E011D2}" srcId="{E07C48BA-6A43-4BE6-A5EF-C2409FD6C21B}" destId="{9F29A652-13A7-4C99-BBDE-EF0633B721F5}" srcOrd="1" destOrd="0" parTransId="{E13909A3-3C9F-433D-A4AE-FC32D90BA95D}" sibTransId="{6611B824-9C0C-4A3A-96B0-4D8059667F85}"/>
    <dgm:cxn modelId="{3BC9AEA2-73E9-45CB-8643-6374AF132BF1}" type="presOf" srcId="{F9CC9952-22E8-4D53-8159-4A79E3512906}" destId="{3B1466FF-8DE9-4A81-B0A2-30177A47023E}" srcOrd="1" destOrd="0" presId="urn:microsoft.com/office/officeart/2008/layout/HorizontalMultiLevelHierarchy"/>
    <dgm:cxn modelId="{2B6698E9-2691-4FD3-A253-2FF5B7CA1B26}" srcId="{E07C48BA-6A43-4BE6-A5EF-C2409FD6C21B}" destId="{E7250734-DFAB-4056-9A2A-5100CFE44DAC}" srcOrd="2" destOrd="0" parTransId="{7F1C3CFD-010D-4BD1-974E-E5FDB0CC3213}" sibTransId="{3D7424E5-57BE-4DAC-94BD-01A837376063}"/>
    <dgm:cxn modelId="{3EA8F87F-4435-4CB6-A9D8-55F5C9C8DEF0}" type="presParOf" srcId="{AC5DA7B7-31F4-461C-87A7-0D9CC92027FE}" destId="{642A352E-11BB-4636-88A9-BB1026A84CF0}" srcOrd="0" destOrd="0" presId="urn:microsoft.com/office/officeart/2008/layout/HorizontalMultiLevelHierarchy"/>
    <dgm:cxn modelId="{AD42A9F0-4D54-4786-A54D-ADDAAA7D1E11}" type="presParOf" srcId="{642A352E-11BB-4636-88A9-BB1026A84CF0}" destId="{1ABEF7AF-9CFC-4CC9-BC0E-344BD6869565}" srcOrd="0" destOrd="0" presId="urn:microsoft.com/office/officeart/2008/layout/HorizontalMultiLevelHierarchy"/>
    <dgm:cxn modelId="{79AA1076-F736-4858-8D40-64A60E62404E}" type="presParOf" srcId="{642A352E-11BB-4636-88A9-BB1026A84CF0}" destId="{695D23A0-2DC6-48DA-9B20-0A48E6CFAF80}" srcOrd="1" destOrd="0" presId="urn:microsoft.com/office/officeart/2008/layout/HorizontalMultiLevelHierarchy"/>
    <dgm:cxn modelId="{36A0AC6C-6CF2-4AE3-87CA-05A8A67C43B3}" type="presParOf" srcId="{695D23A0-2DC6-48DA-9B20-0A48E6CFAF80}" destId="{DF13EFE2-C786-414D-BF56-DC22D853B4D3}" srcOrd="0" destOrd="0" presId="urn:microsoft.com/office/officeart/2008/layout/HorizontalMultiLevelHierarchy"/>
    <dgm:cxn modelId="{8E426909-4FB9-41A6-815F-82CB8832C414}" type="presParOf" srcId="{DF13EFE2-C786-414D-BF56-DC22D853B4D3}" destId="{EF7A768D-E298-401C-A663-2B3A87BA973C}" srcOrd="0" destOrd="0" presId="urn:microsoft.com/office/officeart/2008/layout/HorizontalMultiLevelHierarchy"/>
    <dgm:cxn modelId="{87146928-9135-4814-9D09-ED440E7C84DC}" type="presParOf" srcId="{695D23A0-2DC6-48DA-9B20-0A48E6CFAF80}" destId="{061817B6-52B9-4224-B339-E8939AF1D980}" srcOrd="1" destOrd="0" presId="urn:microsoft.com/office/officeart/2008/layout/HorizontalMultiLevelHierarchy"/>
    <dgm:cxn modelId="{E4D2B355-3E22-4493-8281-3B1EA33821A3}" type="presParOf" srcId="{061817B6-52B9-4224-B339-E8939AF1D980}" destId="{198070CB-B920-4F63-8561-EB5C1D645729}" srcOrd="0" destOrd="0" presId="urn:microsoft.com/office/officeart/2008/layout/HorizontalMultiLevelHierarchy"/>
    <dgm:cxn modelId="{A7C63E92-2BE2-4203-A9CB-E5972E402DB0}" type="presParOf" srcId="{061817B6-52B9-4224-B339-E8939AF1D980}" destId="{3D0D0C8B-98F3-4236-AA9A-2EDF384FB224}" srcOrd="1" destOrd="0" presId="urn:microsoft.com/office/officeart/2008/layout/HorizontalMultiLevelHierarchy"/>
    <dgm:cxn modelId="{962A6103-18E4-43A5-B5C5-05C425D419EA}" type="presParOf" srcId="{695D23A0-2DC6-48DA-9B20-0A48E6CFAF80}" destId="{4F4A60A9-9A5A-4B7E-A33F-6BFA84A97E3C}" srcOrd="2" destOrd="0" presId="urn:microsoft.com/office/officeart/2008/layout/HorizontalMultiLevelHierarchy"/>
    <dgm:cxn modelId="{2A0ADB25-FE1D-44E7-B7BE-0887376F5DED}" type="presParOf" srcId="{4F4A60A9-9A5A-4B7E-A33F-6BFA84A97E3C}" destId="{79EDBCDB-2955-4724-A463-61998ECC5483}" srcOrd="0" destOrd="0" presId="urn:microsoft.com/office/officeart/2008/layout/HorizontalMultiLevelHierarchy"/>
    <dgm:cxn modelId="{73FFFC8A-5F29-4ABA-BA93-B5145B50B6CF}" type="presParOf" srcId="{695D23A0-2DC6-48DA-9B20-0A48E6CFAF80}" destId="{0BD08A2E-951F-4835-A63A-98DE6113F6FE}" srcOrd="3" destOrd="0" presId="urn:microsoft.com/office/officeart/2008/layout/HorizontalMultiLevelHierarchy"/>
    <dgm:cxn modelId="{F7A05BF9-701F-4F16-8B8E-4DDD0A7C4962}" type="presParOf" srcId="{0BD08A2E-951F-4835-A63A-98DE6113F6FE}" destId="{FE928AD8-BF8B-4109-8D66-E36381AB1F2E}" srcOrd="0" destOrd="0" presId="urn:microsoft.com/office/officeart/2008/layout/HorizontalMultiLevelHierarchy"/>
    <dgm:cxn modelId="{A7195660-0237-47FD-9B41-39DFAFA568B4}" type="presParOf" srcId="{0BD08A2E-951F-4835-A63A-98DE6113F6FE}" destId="{5597AF77-31A5-4035-A3D9-D85CBFCF2DA0}" srcOrd="1" destOrd="0" presId="urn:microsoft.com/office/officeart/2008/layout/HorizontalMultiLevelHierarchy"/>
    <dgm:cxn modelId="{A62E456B-9209-4302-A762-9A7B35FDEDD7}" type="presParOf" srcId="{695D23A0-2DC6-48DA-9B20-0A48E6CFAF80}" destId="{BC641BEA-BAD1-49F2-94DB-EAF0510086A6}" srcOrd="4" destOrd="0" presId="urn:microsoft.com/office/officeart/2008/layout/HorizontalMultiLevelHierarchy"/>
    <dgm:cxn modelId="{ED00585C-7693-4FEE-9FD3-E95ED4FDCCFA}" type="presParOf" srcId="{BC641BEA-BAD1-49F2-94DB-EAF0510086A6}" destId="{9797D605-FD2F-4F87-BD3D-2EA3D2948B55}" srcOrd="0" destOrd="0" presId="urn:microsoft.com/office/officeart/2008/layout/HorizontalMultiLevelHierarchy"/>
    <dgm:cxn modelId="{B6A37ACB-2AE8-4114-8F67-CCCA5AEE2865}" type="presParOf" srcId="{695D23A0-2DC6-48DA-9B20-0A48E6CFAF80}" destId="{F4CDAEBE-EE61-4D2D-890F-51FBC08DE842}" srcOrd="5" destOrd="0" presId="urn:microsoft.com/office/officeart/2008/layout/HorizontalMultiLevelHierarchy"/>
    <dgm:cxn modelId="{47C428DD-8D35-45F8-B8B7-2AEFA8323245}" type="presParOf" srcId="{F4CDAEBE-EE61-4D2D-890F-51FBC08DE842}" destId="{F3A49E95-DB5D-42ED-A898-286B6CA3FEEB}" srcOrd="0" destOrd="0" presId="urn:microsoft.com/office/officeart/2008/layout/HorizontalMultiLevelHierarchy"/>
    <dgm:cxn modelId="{104DA561-1436-4DC6-89EA-BFDCE63CE126}" type="presParOf" srcId="{F4CDAEBE-EE61-4D2D-890F-51FBC08DE842}" destId="{1E3F686F-2C37-4013-B257-73778A0620E1}" srcOrd="1" destOrd="0" presId="urn:microsoft.com/office/officeart/2008/layout/HorizontalMultiLevelHierarchy"/>
    <dgm:cxn modelId="{5BB77BDB-A061-45E0-ADD5-257EFF5D95E7}" type="presParOf" srcId="{695D23A0-2DC6-48DA-9B20-0A48E6CFAF80}" destId="{AFF4CB85-C9B2-4D2C-9EA0-27BB98638251}" srcOrd="6" destOrd="0" presId="urn:microsoft.com/office/officeart/2008/layout/HorizontalMultiLevelHierarchy"/>
    <dgm:cxn modelId="{9BE48B8E-F40B-4700-9780-0564A3A9BDD8}" type="presParOf" srcId="{AFF4CB85-C9B2-4D2C-9EA0-27BB98638251}" destId="{284AF1A1-6063-4846-A1CD-AAA98B544608}" srcOrd="0" destOrd="0" presId="urn:microsoft.com/office/officeart/2008/layout/HorizontalMultiLevelHierarchy"/>
    <dgm:cxn modelId="{485776AC-B44E-4F46-A8A0-AE7A3E08DA4E}" type="presParOf" srcId="{695D23A0-2DC6-48DA-9B20-0A48E6CFAF80}" destId="{47B2D010-E04A-4E29-AFE1-8D7B00FB9EE2}" srcOrd="7" destOrd="0" presId="urn:microsoft.com/office/officeart/2008/layout/HorizontalMultiLevelHierarchy"/>
    <dgm:cxn modelId="{82E87C01-F3C0-4C62-967C-9BF745759AAC}" type="presParOf" srcId="{47B2D010-E04A-4E29-AFE1-8D7B00FB9EE2}" destId="{D7D4B060-FF52-45B6-9252-3DEFA9BB79B3}" srcOrd="0" destOrd="0" presId="urn:microsoft.com/office/officeart/2008/layout/HorizontalMultiLevelHierarchy"/>
    <dgm:cxn modelId="{9C97510F-72E8-4221-BFC2-7C3501574094}" type="presParOf" srcId="{47B2D010-E04A-4E29-AFE1-8D7B00FB9EE2}" destId="{05026766-7D43-491A-99E2-6EB159EF4AA1}" srcOrd="1" destOrd="0" presId="urn:microsoft.com/office/officeart/2008/layout/HorizontalMultiLevelHierarchy"/>
    <dgm:cxn modelId="{7F1DA392-69C3-4DA8-93BC-3F6783267E50}" type="presParOf" srcId="{695D23A0-2DC6-48DA-9B20-0A48E6CFAF80}" destId="{584D9178-FF1D-4345-BF1E-25B07B940126}" srcOrd="8" destOrd="0" presId="urn:microsoft.com/office/officeart/2008/layout/HorizontalMultiLevelHierarchy"/>
    <dgm:cxn modelId="{185ABFC7-9EB6-4094-BE74-B32881B9EB55}" type="presParOf" srcId="{584D9178-FF1D-4345-BF1E-25B07B940126}" destId="{3B1466FF-8DE9-4A81-B0A2-30177A47023E}" srcOrd="0" destOrd="0" presId="urn:microsoft.com/office/officeart/2008/layout/HorizontalMultiLevelHierarchy"/>
    <dgm:cxn modelId="{C97B9676-D18C-4C22-881E-07809FF424FB}" type="presParOf" srcId="{695D23A0-2DC6-48DA-9B20-0A48E6CFAF80}" destId="{D23FA553-FB81-45B8-B474-830E8A6A5533}" srcOrd="9" destOrd="0" presId="urn:microsoft.com/office/officeart/2008/layout/HorizontalMultiLevelHierarchy"/>
    <dgm:cxn modelId="{0622E8C3-E76A-4E98-A65B-210DBD357DF0}" type="presParOf" srcId="{D23FA553-FB81-45B8-B474-830E8A6A5533}" destId="{E1AC8683-208D-490F-B6B9-AAC7305C432C}" srcOrd="0" destOrd="0" presId="urn:microsoft.com/office/officeart/2008/layout/HorizontalMultiLevelHierarchy"/>
    <dgm:cxn modelId="{67A5B515-1AA3-4D72-BC9F-0A59354C2E53}" type="presParOf" srcId="{D23FA553-FB81-45B8-B474-830E8A6A5533}" destId="{853AE250-08A2-4AEE-8ED5-8ACCD108ABE2}" srcOrd="1" destOrd="0" presId="urn:microsoft.com/office/officeart/2008/layout/HorizontalMultiLevelHierarchy"/>
    <dgm:cxn modelId="{85FC92EF-6873-4121-8511-70CF03D0AECE}" type="presParOf" srcId="{695D23A0-2DC6-48DA-9B20-0A48E6CFAF80}" destId="{C0E01906-7B80-4282-974A-9108BAAD90CC}" srcOrd="10" destOrd="0" presId="urn:microsoft.com/office/officeart/2008/layout/HorizontalMultiLevelHierarchy"/>
    <dgm:cxn modelId="{290595F3-ACE4-4260-A270-33D3036FCBBA}" type="presParOf" srcId="{C0E01906-7B80-4282-974A-9108BAAD90CC}" destId="{1CC0F77F-3AFD-41F5-9D8F-1F7E5756D067}" srcOrd="0" destOrd="0" presId="urn:microsoft.com/office/officeart/2008/layout/HorizontalMultiLevelHierarchy"/>
    <dgm:cxn modelId="{3BBEA756-586A-48C4-8653-006AFE4CDBFB}" type="presParOf" srcId="{695D23A0-2DC6-48DA-9B20-0A48E6CFAF80}" destId="{08FE139A-5A6C-4F87-8073-32D1959A64CD}" srcOrd="11" destOrd="0" presId="urn:microsoft.com/office/officeart/2008/layout/HorizontalMultiLevelHierarchy"/>
    <dgm:cxn modelId="{46586D69-3C15-40BC-AB96-98E8D0373D6A}" type="presParOf" srcId="{08FE139A-5A6C-4F87-8073-32D1959A64CD}" destId="{1E572C50-F045-4BE9-8CC1-02B49816D668}" srcOrd="0" destOrd="0" presId="urn:microsoft.com/office/officeart/2008/layout/HorizontalMultiLevelHierarchy"/>
    <dgm:cxn modelId="{EA5A97FA-5A7D-4F8F-A601-B0C264062BDC}" type="presParOf" srcId="{08FE139A-5A6C-4F87-8073-32D1959A64CD}" destId="{32EC66C7-2F71-48E4-8916-737A9A11272E}" srcOrd="1" destOrd="0" presId="urn:microsoft.com/office/officeart/2008/layout/HorizontalMultiLevelHierarchy"/>
    <dgm:cxn modelId="{CB5F62BC-3228-4664-A557-423BD93E0E8C}" type="presParOf" srcId="{695D23A0-2DC6-48DA-9B20-0A48E6CFAF80}" destId="{CE5BAA94-F7FA-4732-B22A-090C971395BC}" srcOrd="12" destOrd="0" presId="urn:microsoft.com/office/officeart/2008/layout/HorizontalMultiLevelHierarchy"/>
    <dgm:cxn modelId="{1FDC384D-FC5C-4F33-B443-494E5C28E90A}" type="presParOf" srcId="{CE5BAA94-F7FA-4732-B22A-090C971395BC}" destId="{51974A8A-F912-4351-BE2B-4D74EA661083}" srcOrd="0" destOrd="0" presId="urn:microsoft.com/office/officeart/2008/layout/HorizontalMultiLevelHierarchy"/>
    <dgm:cxn modelId="{1B7F6575-6DF0-41B7-AD00-A74327472385}" type="presParOf" srcId="{695D23A0-2DC6-48DA-9B20-0A48E6CFAF80}" destId="{3A952AAB-9A4F-4E97-B474-FC83E70C0986}" srcOrd="13" destOrd="0" presId="urn:microsoft.com/office/officeart/2008/layout/HorizontalMultiLevelHierarchy"/>
    <dgm:cxn modelId="{950A35DF-1C15-4C77-BCE5-8EC42534D109}" type="presParOf" srcId="{3A952AAB-9A4F-4E97-B474-FC83E70C0986}" destId="{14840F99-815C-4C76-A7D4-2CB47CE9D6C6}" srcOrd="0" destOrd="0" presId="urn:microsoft.com/office/officeart/2008/layout/HorizontalMultiLevelHierarchy"/>
    <dgm:cxn modelId="{707B4CBE-068B-45FB-A1E3-A75DE250D7EA}" type="presParOf" srcId="{3A952AAB-9A4F-4E97-B474-FC83E70C0986}" destId="{91B1B0C7-35B9-4DE3-8F3C-F8F7CE813BD5}" srcOrd="1" destOrd="0" presId="urn:microsoft.com/office/officeart/2008/layout/HorizontalMultiLevelHierarchy"/>
    <dgm:cxn modelId="{5F57B81C-C0B7-476C-A762-2A16AE235386}" type="presParOf" srcId="{695D23A0-2DC6-48DA-9B20-0A48E6CFAF80}" destId="{274CD16C-B139-446B-BC62-E26EA858C531}" srcOrd="14" destOrd="0" presId="urn:microsoft.com/office/officeart/2008/layout/HorizontalMultiLevelHierarchy"/>
    <dgm:cxn modelId="{9FEC7ABC-84A0-41A1-AF13-85B491C260AC}" type="presParOf" srcId="{274CD16C-B139-446B-BC62-E26EA858C531}" destId="{C8285155-ED11-4860-A801-9A5544F1955B}" srcOrd="0" destOrd="0" presId="urn:microsoft.com/office/officeart/2008/layout/HorizontalMultiLevelHierarchy"/>
    <dgm:cxn modelId="{A7CAB137-DD49-483F-B527-C8B6560567AA}" type="presParOf" srcId="{695D23A0-2DC6-48DA-9B20-0A48E6CFAF80}" destId="{908F54D1-5AB1-4D0C-A7E2-EDDF2C6BB043}" srcOrd="15" destOrd="0" presId="urn:microsoft.com/office/officeart/2008/layout/HorizontalMultiLevelHierarchy"/>
    <dgm:cxn modelId="{F3BA710E-8E35-4D59-8964-F3D5934389C1}" type="presParOf" srcId="{908F54D1-5AB1-4D0C-A7E2-EDDF2C6BB043}" destId="{A622EAB7-A6D7-4697-8052-B5C6C199BE05}" srcOrd="0" destOrd="0" presId="urn:microsoft.com/office/officeart/2008/layout/HorizontalMultiLevelHierarchy"/>
    <dgm:cxn modelId="{E7DEEB2D-E324-496B-BE6F-E51064B4C431}" type="presParOf" srcId="{908F54D1-5AB1-4D0C-A7E2-EDDF2C6BB043}" destId="{B977C5CC-B518-4EC7-9E87-C23400B89774}"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4CD16C-B139-446B-BC62-E26EA858C531}">
      <dsp:nvSpPr>
        <dsp:cNvPr id="0" name=""/>
        <dsp:cNvSpPr/>
      </dsp:nvSpPr>
      <dsp:spPr>
        <a:xfrm>
          <a:off x="645836" y="3307492"/>
          <a:ext cx="417473" cy="2784219"/>
        </a:xfrm>
        <a:custGeom>
          <a:avLst/>
          <a:gdLst/>
          <a:ahLst/>
          <a:cxnLst/>
          <a:rect l="0" t="0" r="0" b="0"/>
          <a:pathLst>
            <a:path>
              <a:moveTo>
                <a:pt x="0" y="0"/>
              </a:moveTo>
              <a:lnTo>
                <a:pt x="208736" y="0"/>
              </a:lnTo>
              <a:lnTo>
                <a:pt x="208736" y="2784219"/>
              </a:lnTo>
              <a:lnTo>
                <a:pt x="417473" y="2784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it-IT" sz="1000" kern="1200"/>
        </a:p>
      </dsp:txBody>
      <dsp:txXfrm>
        <a:off x="784189" y="4629218"/>
        <a:ext cx="140767" cy="140767"/>
      </dsp:txXfrm>
    </dsp:sp>
    <dsp:sp modelId="{CE5BAA94-F7FA-4732-B22A-090C971395BC}">
      <dsp:nvSpPr>
        <dsp:cNvPr id="0" name=""/>
        <dsp:cNvSpPr/>
      </dsp:nvSpPr>
      <dsp:spPr>
        <a:xfrm>
          <a:off x="645836" y="3307492"/>
          <a:ext cx="417473" cy="1988728"/>
        </a:xfrm>
        <a:custGeom>
          <a:avLst/>
          <a:gdLst/>
          <a:ahLst/>
          <a:cxnLst/>
          <a:rect l="0" t="0" r="0" b="0"/>
          <a:pathLst>
            <a:path>
              <a:moveTo>
                <a:pt x="0" y="0"/>
              </a:moveTo>
              <a:lnTo>
                <a:pt x="208736" y="0"/>
              </a:lnTo>
              <a:lnTo>
                <a:pt x="208736" y="1988728"/>
              </a:lnTo>
              <a:lnTo>
                <a:pt x="417473" y="1988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a:off x="803771" y="4251054"/>
        <a:ext cx="101603" cy="101603"/>
      </dsp:txXfrm>
    </dsp:sp>
    <dsp:sp modelId="{C0E01906-7B80-4282-974A-9108BAAD90CC}">
      <dsp:nvSpPr>
        <dsp:cNvPr id="0" name=""/>
        <dsp:cNvSpPr/>
      </dsp:nvSpPr>
      <dsp:spPr>
        <a:xfrm>
          <a:off x="645836" y="3307492"/>
          <a:ext cx="417473" cy="1193237"/>
        </a:xfrm>
        <a:custGeom>
          <a:avLst/>
          <a:gdLst/>
          <a:ahLst/>
          <a:cxnLst/>
          <a:rect l="0" t="0" r="0" b="0"/>
          <a:pathLst>
            <a:path>
              <a:moveTo>
                <a:pt x="0" y="0"/>
              </a:moveTo>
              <a:lnTo>
                <a:pt x="208736" y="0"/>
              </a:lnTo>
              <a:lnTo>
                <a:pt x="208736" y="1193237"/>
              </a:lnTo>
              <a:lnTo>
                <a:pt x="417473" y="1193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822969" y="3872506"/>
        <a:ext cx="63207" cy="63207"/>
      </dsp:txXfrm>
    </dsp:sp>
    <dsp:sp modelId="{584D9178-FF1D-4345-BF1E-25B07B940126}">
      <dsp:nvSpPr>
        <dsp:cNvPr id="0" name=""/>
        <dsp:cNvSpPr/>
      </dsp:nvSpPr>
      <dsp:spPr>
        <a:xfrm>
          <a:off x="645836" y="3307492"/>
          <a:ext cx="417473" cy="397745"/>
        </a:xfrm>
        <a:custGeom>
          <a:avLst/>
          <a:gdLst/>
          <a:ahLst/>
          <a:cxnLst/>
          <a:rect l="0" t="0" r="0" b="0"/>
          <a:pathLst>
            <a:path>
              <a:moveTo>
                <a:pt x="0" y="0"/>
              </a:moveTo>
              <a:lnTo>
                <a:pt x="208736" y="0"/>
              </a:lnTo>
              <a:lnTo>
                <a:pt x="208736" y="397745"/>
              </a:lnTo>
              <a:lnTo>
                <a:pt x="417473" y="3977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840157" y="3491949"/>
        <a:ext cx="28830" cy="28830"/>
      </dsp:txXfrm>
    </dsp:sp>
    <dsp:sp modelId="{AFF4CB85-C9B2-4D2C-9EA0-27BB98638251}">
      <dsp:nvSpPr>
        <dsp:cNvPr id="0" name=""/>
        <dsp:cNvSpPr/>
      </dsp:nvSpPr>
      <dsp:spPr>
        <a:xfrm>
          <a:off x="645836" y="2909746"/>
          <a:ext cx="417473" cy="397745"/>
        </a:xfrm>
        <a:custGeom>
          <a:avLst/>
          <a:gdLst/>
          <a:ahLst/>
          <a:cxnLst/>
          <a:rect l="0" t="0" r="0" b="0"/>
          <a:pathLst>
            <a:path>
              <a:moveTo>
                <a:pt x="0" y="397745"/>
              </a:moveTo>
              <a:lnTo>
                <a:pt x="208736" y="397745"/>
              </a:lnTo>
              <a:lnTo>
                <a:pt x="208736" y="0"/>
              </a:lnTo>
              <a:lnTo>
                <a:pt x="41747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840157" y="3094203"/>
        <a:ext cx="28830" cy="28830"/>
      </dsp:txXfrm>
    </dsp:sp>
    <dsp:sp modelId="{BC641BEA-BAD1-49F2-94DB-EAF0510086A6}">
      <dsp:nvSpPr>
        <dsp:cNvPr id="0" name=""/>
        <dsp:cNvSpPr/>
      </dsp:nvSpPr>
      <dsp:spPr>
        <a:xfrm>
          <a:off x="645836" y="2114254"/>
          <a:ext cx="417473" cy="1193237"/>
        </a:xfrm>
        <a:custGeom>
          <a:avLst/>
          <a:gdLst/>
          <a:ahLst/>
          <a:cxnLst/>
          <a:rect l="0" t="0" r="0" b="0"/>
          <a:pathLst>
            <a:path>
              <a:moveTo>
                <a:pt x="0" y="1193237"/>
              </a:moveTo>
              <a:lnTo>
                <a:pt x="208736" y="1193237"/>
              </a:lnTo>
              <a:lnTo>
                <a:pt x="208736" y="0"/>
              </a:lnTo>
              <a:lnTo>
                <a:pt x="41747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822969" y="2679269"/>
        <a:ext cx="63207" cy="63207"/>
      </dsp:txXfrm>
    </dsp:sp>
    <dsp:sp modelId="{4F4A60A9-9A5A-4B7E-A33F-6BFA84A97E3C}">
      <dsp:nvSpPr>
        <dsp:cNvPr id="0" name=""/>
        <dsp:cNvSpPr/>
      </dsp:nvSpPr>
      <dsp:spPr>
        <a:xfrm>
          <a:off x="645836" y="1318763"/>
          <a:ext cx="417473" cy="1988728"/>
        </a:xfrm>
        <a:custGeom>
          <a:avLst/>
          <a:gdLst/>
          <a:ahLst/>
          <a:cxnLst/>
          <a:rect l="0" t="0" r="0" b="0"/>
          <a:pathLst>
            <a:path>
              <a:moveTo>
                <a:pt x="0" y="1988728"/>
              </a:moveTo>
              <a:lnTo>
                <a:pt x="208736" y="1988728"/>
              </a:lnTo>
              <a:lnTo>
                <a:pt x="208736" y="0"/>
              </a:lnTo>
              <a:lnTo>
                <a:pt x="41747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a:off x="803771" y="2262325"/>
        <a:ext cx="101603" cy="101603"/>
      </dsp:txXfrm>
    </dsp:sp>
    <dsp:sp modelId="{DF13EFE2-C786-414D-BF56-DC22D853B4D3}">
      <dsp:nvSpPr>
        <dsp:cNvPr id="0" name=""/>
        <dsp:cNvSpPr/>
      </dsp:nvSpPr>
      <dsp:spPr>
        <a:xfrm>
          <a:off x="645836" y="523272"/>
          <a:ext cx="417473" cy="2784219"/>
        </a:xfrm>
        <a:custGeom>
          <a:avLst/>
          <a:gdLst/>
          <a:ahLst/>
          <a:cxnLst/>
          <a:rect l="0" t="0" r="0" b="0"/>
          <a:pathLst>
            <a:path>
              <a:moveTo>
                <a:pt x="0" y="2784219"/>
              </a:moveTo>
              <a:lnTo>
                <a:pt x="208736" y="2784219"/>
              </a:lnTo>
              <a:lnTo>
                <a:pt x="208736" y="0"/>
              </a:lnTo>
              <a:lnTo>
                <a:pt x="41747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it-IT" sz="1000" kern="1200"/>
        </a:p>
      </dsp:txBody>
      <dsp:txXfrm>
        <a:off x="784189" y="1844998"/>
        <a:ext cx="140767" cy="140767"/>
      </dsp:txXfrm>
    </dsp:sp>
    <dsp:sp modelId="{1ABEF7AF-9CFC-4CC9-BC0E-344BD6869565}">
      <dsp:nvSpPr>
        <dsp:cNvPr id="0" name=""/>
        <dsp:cNvSpPr/>
      </dsp:nvSpPr>
      <dsp:spPr>
        <a:xfrm rot="16200000">
          <a:off x="-1347079" y="2989295"/>
          <a:ext cx="3349437" cy="6363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it-IT" sz="4200" kern="1200" dirty="0" smtClean="0">
              <a:solidFill>
                <a:schemeClr val="tx2">
                  <a:lumMod val="50000"/>
                </a:schemeClr>
              </a:solidFill>
            </a:rPr>
            <a:t>COSA FARE</a:t>
          </a:r>
          <a:endParaRPr lang="it-IT" sz="4200" kern="1200" dirty="0">
            <a:solidFill>
              <a:schemeClr val="tx2">
                <a:lumMod val="50000"/>
              </a:schemeClr>
            </a:solidFill>
          </a:endParaRPr>
        </a:p>
      </dsp:txBody>
      <dsp:txXfrm rot="16200000">
        <a:off x="-1347079" y="2989295"/>
        <a:ext cx="3349437" cy="636393"/>
      </dsp:txXfrm>
    </dsp:sp>
    <dsp:sp modelId="{198070CB-B920-4F63-8561-EB5C1D645729}">
      <dsp:nvSpPr>
        <dsp:cNvPr id="0" name=""/>
        <dsp:cNvSpPr/>
      </dsp:nvSpPr>
      <dsp:spPr>
        <a:xfrm>
          <a:off x="1063310" y="205075"/>
          <a:ext cx="9188579" cy="636393"/>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smtClean="0"/>
            <a:t>Non rispondere a E-mail, SMS, Chat molesti ed offensivi</a:t>
          </a:r>
          <a:endParaRPr lang="it-IT" sz="2400" kern="1200" dirty="0"/>
        </a:p>
      </dsp:txBody>
      <dsp:txXfrm>
        <a:off x="1063310" y="205075"/>
        <a:ext cx="9188579" cy="636393"/>
      </dsp:txXfrm>
    </dsp:sp>
    <dsp:sp modelId="{FE928AD8-BF8B-4109-8D66-E36381AB1F2E}">
      <dsp:nvSpPr>
        <dsp:cNvPr id="0" name=""/>
        <dsp:cNvSpPr/>
      </dsp:nvSpPr>
      <dsp:spPr>
        <a:xfrm>
          <a:off x="1063310" y="1000566"/>
          <a:ext cx="10281734" cy="636393"/>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smtClean="0"/>
            <a:t>Prendi nota del giorno e dell’ora in cui il messaggio ti è stato inviato</a:t>
          </a:r>
          <a:endParaRPr lang="it-IT" sz="2400" kern="1200" dirty="0"/>
        </a:p>
      </dsp:txBody>
      <dsp:txXfrm>
        <a:off x="1063310" y="1000566"/>
        <a:ext cx="10281734" cy="636393"/>
      </dsp:txXfrm>
    </dsp:sp>
    <dsp:sp modelId="{F3A49E95-DB5D-42ED-A898-286B6CA3FEEB}">
      <dsp:nvSpPr>
        <dsp:cNvPr id="0" name=""/>
        <dsp:cNvSpPr/>
      </dsp:nvSpPr>
      <dsp:spPr>
        <a:xfrm>
          <a:off x="1063310" y="1796058"/>
          <a:ext cx="10037178" cy="636393"/>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smtClean="0"/>
            <a:t>Cambia il tuo nickname, numero di </a:t>
          </a:r>
          <a:r>
            <a:rPr lang="it-IT" sz="2400" kern="1200" dirty="0" err="1" smtClean="0"/>
            <a:t>cell</a:t>
          </a:r>
          <a:r>
            <a:rPr lang="it-IT" sz="2400" kern="1200" dirty="0" smtClean="0"/>
            <a:t>. e dallo solo a amici fidati</a:t>
          </a:r>
          <a:endParaRPr lang="it-IT" sz="2400" kern="1200" dirty="0"/>
        </a:p>
      </dsp:txBody>
      <dsp:txXfrm>
        <a:off x="1063310" y="1796058"/>
        <a:ext cx="10037178" cy="636393"/>
      </dsp:txXfrm>
    </dsp:sp>
    <dsp:sp modelId="{D7D4B060-FF52-45B6-9252-3DEFA9BB79B3}">
      <dsp:nvSpPr>
        <dsp:cNvPr id="0" name=""/>
        <dsp:cNvSpPr/>
      </dsp:nvSpPr>
      <dsp:spPr>
        <a:xfrm>
          <a:off x="1063310" y="2591549"/>
          <a:ext cx="8208455" cy="636393"/>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smtClean="0"/>
            <a:t>Usa i filtri per bloccare le E-mail moleste</a:t>
          </a:r>
          <a:endParaRPr lang="it-IT" sz="2400" kern="1200" dirty="0"/>
        </a:p>
      </dsp:txBody>
      <dsp:txXfrm>
        <a:off x="1063310" y="2591549"/>
        <a:ext cx="8208455" cy="636393"/>
      </dsp:txXfrm>
    </dsp:sp>
    <dsp:sp modelId="{E1AC8683-208D-490F-B6B9-AAC7305C432C}">
      <dsp:nvSpPr>
        <dsp:cNvPr id="0" name=""/>
        <dsp:cNvSpPr/>
      </dsp:nvSpPr>
      <dsp:spPr>
        <a:xfrm>
          <a:off x="1063310" y="3387041"/>
          <a:ext cx="10019185" cy="636393"/>
        </a:xfrm>
        <a:prstGeom prst="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smtClean="0"/>
            <a:t>Non fornire mai dati personali (nome, cognome, indirizzo, ecc.)</a:t>
          </a:r>
          <a:endParaRPr lang="it-IT" sz="2400" kern="1200" dirty="0"/>
        </a:p>
      </dsp:txBody>
      <dsp:txXfrm>
        <a:off x="1063310" y="3387041"/>
        <a:ext cx="10019185" cy="636393"/>
      </dsp:txXfrm>
    </dsp:sp>
    <dsp:sp modelId="{1E572C50-F045-4BE9-8CC1-02B49816D668}">
      <dsp:nvSpPr>
        <dsp:cNvPr id="0" name=""/>
        <dsp:cNvSpPr/>
      </dsp:nvSpPr>
      <dsp:spPr>
        <a:xfrm>
          <a:off x="1063310" y="4182532"/>
          <a:ext cx="10171208" cy="636393"/>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smtClean="0"/>
            <a:t>Se qualcuno in CHAT ti chiede di incontrarti, rispondi “NO, GRAZIE!”</a:t>
          </a:r>
          <a:endParaRPr lang="it-IT" sz="2400" kern="1200" dirty="0"/>
        </a:p>
      </dsp:txBody>
      <dsp:txXfrm>
        <a:off x="1063310" y="4182532"/>
        <a:ext cx="10171208" cy="636393"/>
      </dsp:txXfrm>
    </dsp:sp>
    <dsp:sp modelId="{14840F99-815C-4C76-A7D4-2CB47CE9D6C6}">
      <dsp:nvSpPr>
        <dsp:cNvPr id="0" name=""/>
        <dsp:cNvSpPr/>
      </dsp:nvSpPr>
      <dsp:spPr>
        <a:xfrm>
          <a:off x="1063310" y="4978023"/>
          <a:ext cx="10067549" cy="63639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smtClean="0"/>
            <a:t>Parlane immediatamente con un adulto (genitori e/o docenti) o con qualcuno di cui ti fidi: tenersi tutto dentro non risolve il problema</a:t>
          </a:r>
          <a:endParaRPr lang="it-IT" sz="2400" kern="1200" dirty="0"/>
        </a:p>
      </dsp:txBody>
      <dsp:txXfrm>
        <a:off x="1063310" y="4978023"/>
        <a:ext cx="10067549" cy="636393"/>
      </dsp:txXfrm>
    </dsp:sp>
    <dsp:sp modelId="{A622EAB7-A6D7-4697-8052-B5C6C199BE05}">
      <dsp:nvSpPr>
        <dsp:cNvPr id="0" name=""/>
        <dsp:cNvSpPr/>
      </dsp:nvSpPr>
      <dsp:spPr>
        <a:xfrm>
          <a:off x="1063310" y="5773515"/>
          <a:ext cx="9583259" cy="636393"/>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smtClean="0"/>
            <a:t>Nel caso di minacce fisiche o sessuali, contatta la POLIZIA</a:t>
          </a:r>
          <a:endParaRPr lang="it-IT" sz="2400" kern="1200" dirty="0"/>
        </a:p>
      </dsp:txBody>
      <dsp:txXfrm>
        <a:off x="1063310" y="5773515"/>
        <a:ext cx="9583259" cy="63639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3048000" y="3124200"/>
            <a:ext cx="82296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10733828" y="1110597"/>
            <a:ext cx="2286000" cy="508000"/>
          </a:xfrm>
        </p:spPr>
        <p:txBody>
          <a:bodyPr/>
          <a:lstStyle/>
          <a:p>
            <a:fld id="{78ABE3C1-DBE1-495D-B57B-2849774B866A}" type="datetimeFigureOut">
              <a:rPr lang="en-US" smtClean="0"/>
              <a:pPr/>
              <a:t>2/2/2018</a:t>
            </a:fld>
            <a:endParaRPr lang="en-US" dirty="0"/>
          </a:p>
        </p:txBody>
      </p:sp>
      <p:sp>
        <p:nvSpPr>
          <p:cNvPr id="17" name="Segnaposto piè di pagina 16"/>
          <p:cNvSpPr>
            <a:spLocks noGrp="1"/>
          </p:cNvSpPr>
          <p:nvPr>
            <p:ph type="ftr" sz="quarter" idx="11"/>
          </p:nvPr>
        </p:nvSpPr>
        <p:spPr bwMode="auto">
          <a:xfrm rot="5400000">
            <a:off x="10045959" y="4117661"/>
            <a:ext cx="3657600" cy="512064"/>
          </a:xfrm>
        </p:spPr>
        <p:txBody>
          <a:bodyPr/>
          <a:lstStyle/>
          <a:p>
            <a:endParaRPr lang="en-US" dirty="0"/>
          </a:p>
        </p:txBody>
      </p:sp>
      <p:sp>
        <p:nvSpPr>
          <p:cNvPr id="10" name="Rettangolo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767392" y="4928702"/>
            <a:ext cx="812800" cy="517524"/>
          </a:xfrm>
        </p:spPr>
        <p:txBody>
          <a:bodyPr/>
          <a:lstStyle/>
          <a:p>
            <a:fld id="{6D22F896-40B5-4ADD-8801-0D06FADFA095}"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FA3F48C-C7C6-4055-9F49-3777875E72AE}" type="datetimeFigureOut">
              <a:rPr lang="en-US" smtClean="0"/>
              <a:pPr/>
              <a:t>2/2/2018</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0"/>
            <a:ext cx="22352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609600" y="274639"/>
            <a:ext cx="8026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D6E9DEC-419B-4CC5-A080-3B06BD5A8291}" type="datetimeFigureOut">
              <a:rPr lang="en-US" smtClean="0"/>
              <a:pPr/>
              <a:t>2/2/2018</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609600" y="1600200"/>
            <a:ext cx="99568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12DE42F4-6EEF-4EF7-8ED4-2208F0F89A08}" type="datetimeFigureOut">
              <a:rPr lang="en-US" smtClean="0"/>
              <a:pPr/>
              <a:t>2/2/2018</a:t>
            </a:fld>
            <a:endParaRPr lang="en-US" dirty="0"/>
          </a:p>
        </p:txBody>
      </p:sp>
      <p:sp>
        <p:nvSpPr>
          <p:cNvPr id="9" name="Segnaposto numero diapositiva 8"/>
          <p:cNvSpPr>
            <a:spLocks noGrp="1"/>
          </p:cNvSpPr>
          <p:nvPr>
            <p:ph type="sldNum" sz="quarter" idx="15"/>
          </p:nvPr>
        </p:nvSpPr>
        <p:spPr/>
        <p:txBody>
          <a:bodyPr rtlCol="0"/>
          <a:lstStyle/>
          <a:p>
            <a:fld id="{6D22F896-40B5-4ADD-8801-0D06FADFA095}" type="slidenum">
              <a:rPr lang="en-US" smtClean="0"/>
              <a:pPr/>
              <a:t>‹N›</a:t>
            </a:fld>
            <a:endParaRPr lang="en-US" dirty="0"/>
          </a:p>
        </p:txBody>
      </p:sp>
      <p:sp>
        <p:nvSpPr>
          <p:cNvPr id="10" name="Segnaposto piè di pagina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48000" y="2895600"/>
            <a:ext cx="82296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10732008" y="1106932"/>
            <a:ext cx="2286000" cy="508000"/>
          </a:xfrm>
        </p:spPr>
        <p:txBody>
          <a:bodyPr/>
          <a:lstStyle/>
          <a:p>
            <a:fld id="{30578ACC-22D6-47C1-A373-4FD133E34F3C}" type="datetimeFigureOut">
              <a:rPr lang="en-US" smtClean="0"/>
              <a:pPr/>
              <a:t>2/2/2018</a:t>
            </a:fld>
            <a:endParaRPr lang="en-US" dirty="0"/>
          </a:p>
        </p:txBody>
      </p:sp>
      <p:sp>
        <p:nvSpPr>
          <p:cNvPr id="5" name="Segnaposto piè di pagina 4"/>
          <p:cNvSpPr>
            <a:spLocks noGrp="1"/>
          </p:cNvSpPr>
          <p:nvPr>
            <p:ph type="ftr" sz="quarter" idx="11"/>
          </p:nvPr>
        </p:nvSpPr>
        <p:spPr bwMode="auto">
          <a:xfrm rot="5400000">
            <a:off x="10046208" y="4114800"/>
            <a:ext cx="3657600" cy="512064"/>
          </a:xfrm>
        </p:spPr>
        <p:txBody>
          <a:bodyPr/>
          <a:lstStyle/>
          <a:p>
            <a:endParaRPr lang="en-US" dirty="0"/>
          </a:p>
        </p:txBody>
      </p:sp>
      <p:sp>
        <p:nvSpPr>
          <p:cNvPr id="9" name="Rettangolo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787488" y="4928702"/>
            <a:ext cx="812800" cy="517524"/>
          </a:xfrm>
        </p:spPr>
        <p:txBody>
          <a:bodyPr/>
          <a:lstStyle/>
          <a:p>
            <a:fld id="{6D22F896-40B5-4ADD-8801-0D06FADFA095}"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4E5A6C69-6797-4E8A-BF37-F2C3751466E9}" type="datetimeFigureOut">
              <a:rPr lang="en-US" smtClean="0"/>
              <a:pPr/>
              <a:t>2/2/2018</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9" name="Segnaposto contenuto 8"/>
          <p:cNvSpPr>
            <a:spLocks noGrp="1"/>
          </p:cNvSpPr>
          <p:nvPr>
            <p:ph sz="quarter" idx="1"/>
          </p:nvPr>
        </p:nvSpPr>
        <p:spPr>
          <a:xfrm>
            <a:off x="609600" y="1600200"/>
            <a:ext cx="48768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5693664" y="1600200"/>
            <a:ext cx="48768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100584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D82014A1-A632-4878-A0D3-F52BA7563730}" type="datetimeFigureOut">
              <a:rPr lang="en-US" smtClean="0"/>
              <a:pPr/>
              <a:t>2/2/2018</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6D22F896-40B5-4ADD-8801-0D06FADFA095}" type="slidenum">
              <a:rPr lang="en-US" smtClean="0"/>
              <a:pPr/>
              <a:t>‹N›</a:t>
            </a:fld>
            <a:endParaRPr lang="en-US" dirty="0"/>
          </a:p>
        </p:txBody>
      </p:sp>
      <p:sp>
        <p:nvSpPr>
          <p:cNvPr id="11" name="Segnaposto contenuto 10"/>
          <p:cNvSpPr>
            <a:spLocks noGrp="1"/>
          </p:cNvSpPr>
          <p:nvPr>
            <p:ph sz="quarter" idx="2"/>
          </p:nvPr>
        </p:nvSpPr>
        <p:spPr>
          <a:xfrm>
            <a:off x="609600" y="2362200"/>
            <a:ext cx="48768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5829300" y="2362200"/>
            <a:ext cx="48768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CE99F462-093F-4566-844B-4C71F2739DA5}" type="datetimeFigureOut">
              <a:rPr lang="en-US" smtClean="0"/>
              <a:pPr/>
              <a:t>2/2/2018</a:t>
            </a:fld>
            <a:endParaRPr lang="en-US" dirty="0"/>
          </a:p>
        </p:txBody>
      </p:sp>
      <p:sp>
        <p:nvSpPr>
          <p:cNvPr id="7" name="Segnaposto numero diapositiva 6"/>
          <p:cNvSpPr>
            <a:spLocks noGrp="1"/>
          </p:cNvSpPr>
          <p:nvPr>
            <p:ph type="sldNum" sz="quarter" idx="11"/>
          </p:nvPr>
        </p:nvSpPr>
        <p:spPr/>
        <p:txBody>
          <a:bodyPr rtlCol="0"/>
          <a:lstStyle/>
          <a:p>
            <a:fld id="{6D22F896-40B5-4ADD-8801-0D06FADFA095}" type="slidenum">
              <a:rPr lang="en-US" smtClean="0"/>
              <a:pPr/>
              <a:t>‹N›</a:t>
            </a:fld>
            <a:endParaRPr lang="en-US" dirty="0"/>
          </a:p>
        </p:txBody>
      </p:sp>
      <p:sp>
        <p:nvSpPr>
          <p:cNvPr id="8" name="Segnaposto piè di pagina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D24A7AC-904D-4781-85BA-7D10C17ED021}" type="datetimeFigureOut">
              <a:rPr lang="en-US" smtClean="0"/>
              <a:pPr/>
              <a:t>2/2/2018</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406400" y="274320"/>
            <a:ext cx="75184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E331444B-B92B-4E27-8C94-BB93EAF5CB18}" type="datetimeFigureOut">
              <a:rPr lang="en-US" smtClean="0"/>
              <a:pPr/>
              <a:t>2/2/2018</a:t>
            </a:fld>
            <a:endParaRPr lang="en-US" dirty="0"/>
          </a:p>
        </p:txBody>
      </p:sp>
      <p:sp>
        <p:nvSpPr>
          <p:cNvPr id="22" name="Segnaposto numero diapositiva 21"/>
          <p:cNvSpPr>
            <a:spLocks noGrp="1"/>
          </p:cNvSpPr>
          <p:nvPr>
            <p:ph type="sldNum" sz="quarter" idx="15"/>
          </p:nvPr>
        </p:nvSpPr>
        <p:spPr/>
        <p:txBody>
          <a:bodyPr rtlCol="0"/>
          <a:lstStyle/>
          <a:p>
            <a:fld id="{6D22F896-40B5-4ADD-8801-0D06FADFA095}" type="slidenum">
              <a:rPr lang="en-US" smtClean="0"/>
              <a:pPr/>
              <a:t>‹N›</a:t>
            </a:fld>
            <a:endParaRPr lang="en-US" dirty="0"/>
          </a:p>
        </p:txBody>
      </p:sp>
      <p:sp>
        <p:nvSpPr>
          <p:cNvPr id="23" name="Segnaposto piè di pagina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5518404" y="3124200"/>
            <a:ext cx="6309360" cy="6096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363EFA5E-FA76-400D-B3DC-F0BA90E6D107}" type="datetimeFigureOut">
              <a:rPr lang="en-US" smtClean="0"/>
              <a:pPr/>
              <a:t>2/2/2018</a:t>
            </a:fld>
            <a:endParaRPr lang="en-US" dirty="0"/>
          </a:p>
        </p:txBody>
      </p:sp>
      <p:sp>
        <p:nvSpPr>
          <p:cNvPr id="18" name="Segnaposto numero diapositiva 17"/>
          <p:cNvSpPr>
            <a:spLocks noGrp="1"/>
          </p:cNvSpPr>
          <p:nvPr>
            <p:ph type="sldNum" sz="quarter" idx="11"/>
          </p:nvPr>
        </p:nvSpPr>
        <p:spPr/>
        <p:txBody>
          <a:bodyPr rtlCol="0"/>
          <a:lstStyle/>
          <a:p>
            <a:fld id="{6D22F896-40B5-4ADD-8801-0D06FADFA095}" type="slidenum">
              <a:rPr lang="en-US" smtClean="0"/>
              <a:pPr/>
              <a:t>‹N›</a:t>
            </a:fld>
            <a:endParaRPr lang="en-US" dirty="0"/>
          </a:p>
        </p:txBody>
      </p:sp>
      <p:sp>
        <p:nvSpPr>
          <p:cNvPr id="21" name="Segnaposto piè di pagina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609600" y="274638"/>
            <a:ext cx="99568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9D6E9DEC-419B-4CC5-A080-3B06BD5A8291}" type="datetimeFigureOut">
              <a:rPr lang="en-US" smtClean="0"/>
              <a:pPr/>
              <a:t>2/2/2018</a:t>
            </a:fld>
            <a:endParaRPr lang="en-US" dirty="0"/>
          </a:p>
        </p:txBody>
      </p:sp>
      <p:sp>
        <p:nvSpPr>
          <p:cNvPr id="3" name="Segnaposto piè di pagina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Connettore 1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6D22F896-40B5-4ADD-8801-0D06FADFA09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3.xml"/><Relationship Id="rId1" Type="http://schemas.openxmlformats.org/officeDocument/2006/relationships/slideLayout" Target="../slideLayouts/slideLayout6.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hyperlink" Target="https://it.wikipedia.org/wiki/Social_network" TargetMode="External"/><Relationship Id="rId2" Type="http://schemas.openxmlformats.org/officeDocument/2006/relationships/hyperlink" Target="https://it.wikipedia.org/wiki/Flam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it.wikipedia.org/wiki/Doxing" TargetMode="External"/><Relationship Id="rId2" Type="http://schemas.openxmlformats.org/officeDocument/2006/relationships/hyperlink" Target="https://it.wikipedia.org/wiki/Cyberstalki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ltalex.com/documents/leggi/2017/11/10/cyberbullismo-linee-guida-ministero-istruzione?utm_source=Altalex&amp;utm_medium=Referral&amp;utm_campaign=Box-leggi-anch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9.xml"/><Relationship Id="rId1" Type="http://schemas.openxmlformats.org/officeDocument/2006/relationships/slideLayout" Target="../slideLayouts/slideLayout6.xml"/><Relationship Id="rId5" Type="http://schemas.openxmlformats.org/officeDocument/2006/relationships/slide" Target="slide18.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ng.com/videos/search?q=cyberbully+pettegolezzi+online+youtube&amp;view=detail&amp;mid=8A4F52A52C40F65871868A4F52A52C40F6587186&amp;FORM=VIRE" TargetMode="External"/><Relationship Id="rId2" Type="http://schemas.openxmlformats.org/officeDocument/2006/relationships/hyperlink" Target="https://www.bing.com/videos/search?q=amanda+todd+video+sottotitolato&amp;view=detail&amp;mid=ACCB66659A00ED390468ACCB66659A00ED390468&amp;FORM=VIRE"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cs.google.com/forms/d/e/1FAIpQLSe6xE9VeZBWAYlLK7XfaESq5s8EDgb2YBqYZ9-7wA0jhxBfKQ/viewfor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77886" y="3863120"/>
            <a:ext cx="7591056" cy="1373070"/>
          </a:xfrm>
        </p:spPr>
        <p:txBody>
          <a:bodyPr/>
          <a:lstStyle/>
          <a:p>
            <a:r>
              <a:rPr lang="it-IT" dirty="0" smtClean="0"/>
              <a:t>                    IL CYBERBULLISMO</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61201" y="450799"/>
            <a:ext cx="6667016" cy="3748345"/>
          </a:xfrm>
          <a:prstGeom prst="rect">
            <a:avLst/>
          </a:prstGeom>
        </p:spPr>
      </p:pic>
    </p:spTree>
    <p:extLst>
      <p:ext uri="{BB962C8B-B14F-4D97-AF65-F5344CB8AC3E}">
        <p14:creationId xmlns:p14="http://schemas.microsoft.com/office/powerpoint/2010/main" xmlns="" val="37828696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categorie del </a:t>
            </a:r>
            <a:r>
              <a:rPr lang="it-IT" dirty="0" err="1" smtClean="0"/>
              <a:t>Cyberbullismo</a:t>
            </a:r>
            <a:r>
              <a:rPr lang="it-IT" dirty="0" smtClean="0"/>
              <a:t> </a:t>
            </a:r>
            <a:endParaRPr lang="it-IT" dirty="0"/>
          </a:p>
        </p:txBody>
      </p:sp>
      <p:sp>
        <p:nvSpPr>
          <p:cNvPr id="3" name="Rettangolo arrotondato 2"/>
          <p:cNvSpPr/>
          <p:nvPr/>
        </p:nvSpPr>
        <p:spPr>
          <a:xfrm>
            <a:off x="4276808" y="3483854"/>
            <a:ext cx="3286586" cy="1271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rgbClr val="C00000"/>
                </a:solidFill>
              </a:rPr>
              <a:t>CYBERBULLISMO</a:t>
            </a:r>
            <a:endParaRPr lang="it-IT" sz="2400" dirty="0">
              <a:solidFill>
                <a:srgbClr val="C00000"/>
              </a:solidFill>
            </a:endParaRPr>
          </a:p>
        </p:txBody>
      </p:sp>
      <p:sp>
        <p:nvSpPr>
          <p:cNvPr id="8" name="Ovale 7">
            <a:hlinkClick r:id="rId2" action="ppaction://hlinksldjump"/>
          </p:cNvPr>
          <p:cNvSpPr/>
          <p:nvPr/>
        </p:nvSpPr>
        <p:spPr>
          <a:xfrm>
            <a:off x="952243" y="3157648"/>
            <a:ext cx="200797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C000"/>
                </a:solidFill>
              </a:rPr>
              <a:t>MINACCE</a:t>
            </a:r>
          </a:p>
          <a:p>
            <a:pPr algn="ctr"/>
            <a:r>
              <a:rPr lang="it-IT" dirty="0" smtClean="0">
                <a:solidFill>
                  <a:srgbClr val="FFC000"/>
                </a:solidFill>
              </a:rPr>
              <a:t>DI MORTE</a:t>
            </a:r>
            <a:endParaRPr lang="it-IT" dirty="0">
              <a:solidFill>
                <a:srgbClr val="FFC000"/>
              </a:solidFill>
            </a:endParaRPr>
          </a:p>
        </p:txBody>
      </p:sp>
      <p:sp>
        <p:nvSpPr>
          <p:cNvPr id="9" name="Ovale 8">
            <a:hlinkClick r:id="rId3" action="ppaction://hlinksldjump"/>
          </p:cNvPr>
          <p:cNvSpPr/>
          <p:nvPr/>
        </p:nvSpPr>
        <p:spPr>
          <a:xfrm>
            <a:off x="2272937" y="2071877"/>
            <a:ext cx="189747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70C0"/>
                </a:solidFill>
              </a:rPr>
              <a:t>FLAMING</a:t>
            </a:r>
            <a:endParaRPr lang="it-IT" dirty="0">
              <a:solidFill>
                <a:srgbClr val="0070C0"/>
              </a:solidFill>
            </a:endParaRPr>
          </a:p>
        </p:txBody>
      </p:sp>
      <p:sp>
        <p:nvSpPr>
          <p:cNvPr id="10" name="Ovale 9">
            <a:hlinkClick r:id="rId3" action="ppaction://hlinksldjump"/>
          </p:cNvPr>
          <p:cNvSpPr/>
          <p:nvPr/>
        </p:nvSpPr>
        <p:spPr>
          <a:xfrm>
            <a:off x="4473147" y="2010655"/>
            <a:ext cx="21608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C000"/>
                </a:solidFill>
              </a:rPr>
              <a:t>MOLESTIE</a:t>
            </a:r>
            <a:endParaRPr lang="it-IT" dirty="0">
              <a:solidFill>
                <a:srgbClr val="FFC000"/>
              </a:solidFill>
            </a:endParaRPr>
          </a:p>
        </p:txBody>
      </p:sp>
      <p:sp>
        <p:nvSpPr>
          <p:cNvPr id="11" name="Ovale 10">
            <a:hlinkClick r:id="rId2" action="ppaction://hlinksldjump"/>
          </p:cNvPr>
          <p:cNvSpPr/>
          <p:nvPr/>
        </p:nvSpPr>
        <p:spPr>
          <a:xfrm>
            <a:off x="627017" y="4533494"/>
            <a:ext cx="16548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2">
                    <a:lumMod val="25000"/>
                  </a:schemeClr>
                </a:solidFill>
              </a:rPr>
              <a:t>DOXING</a:t>
            </a:r>
            <a:endParaRPr lang="it-IT" dirty="0">
              <a:solidFill>
                <a:schemeClr val="tx2">
                  <a:lumMod val="25000"/>
                </a:schemeClr>
              </a:solidFill>
            </a:endParaRPr>
          </a:p>
        </p:txBody>
      </p:sp>
      <p:sp>
        <p:nvSpPr>
          <p:cNvPr id="12" name="Ovale 11">
            <a:hlinkClick r:id="rId2" action="ppaction://hlinksldjump"/>
          </p:cNvPr>
          <p:cNvSpPr/>
          <p:nvPr/>
        </p:nvSpPr>
        <p:spPr>
          <a:xfrm>
            <a:off x="1567544" y="5624383"/>
            <a:ext cx="277379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rgbClr val="0070C0"/>
                </a:solidFill>
              </a:rPr>
              <a:t>CYBER-PERSECUZIONE</a:t>
            </a:r>
            <a:endParaRPr lang="it-IT" sz="1600" dirty="0">
              <a:solidFill>
                <a:srgbClr val="0070C0"/>
              </a:solidFill>
            </a:endParaRPr>
          </a:p>
        </p:txBody>
      </p:sp>
      <p:sp>
        <p:nvSpPr>
          <p:cNvPr id="13" name="Ovale 12">
            <a:hlinkClick r:id="rId4" action="ppaction://hlinksldjump"/>
          </p:cNvPr>
          <p:cNvSpPr/>
          <p:nvPr/>
        </p:nvSpPr>
        <p:spPr>
          <a:xfrm>
            <a:off x="4767943" y="5712941"/>
            <a:ext cx="258644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0000"/>
                </a:solidFill>
              </a:rPr>
              <a:t>ESCLUSIONE</a:t>
            </a:r>
            <a:endParaRPr lang="it-IT" dirty="0">
              <a:solidFill>
                <a:srgbClr val="FF0000"/>
              </a:solidFill>
            </a:endParaRPr>
          </a:p>
        </p:txBody>
      </p:sp>
      <p:sp>
        <p:nvSpPr>
          <p:cNvPr id="14" name="Ovale 13">
            <a:hlinkClick r:id="rId4" action="ppaction://hlinksldjump"/>
          </p:cNvPr>
          <p:cNvSpPr/>
          <p:nvPr/>
        </p:nvSpPr>
        <p:spPr>
          <a:xfrm>
            <a:off x="7916091" y="5168891"/>
            <a:ext cx="225987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C000"/>
                </a:solidFill>
              </a:rPr>
              <a:t>INGANNO</a:t>
            </a:r>
            <a:endParaRPr lang="it-IT" dirty="0">
              <a:solidFill>
                <a:srgbClr val="FFC000"/>
              </a:solidFill>
            </a:endParaRPr>
          </a:p>
        </p:txBody>
      </p:sp>
      <p:sp>
        <p:nvSpPr>
          <p:cNvPr id="15" name="Ovale 14">
            <a:hlinkClick r:id="rId4" action="ppaction://hlinksldjump"/>
          </p:cNvPr>
          <p:cNvSpPr/>
          <p:nvPr/>
        </p:nvSpPr>
        <p:spPr>
          <a:xfrm>
            <a:off x="8233954" y="3622430"/>
            <a:ext cx="3300549" cy="897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70C0"/>
                </a:solidFill>
              </a:rPr>
              <a:t>SOSTITUZIONE</a:t>
            </a:r>
          </a:p>
          <a:p>
            <a:pPr algn="ctr"/>
            <a:r>
              <a:rPr lang="it-IT" dirty="0" smtClean="0">
                <a:solidFill>
                  <a:srgbClr val="0070C0"/>
                </a:solidFill>
              </a:rPr>
              <a:t>DI PERSONA</a:t>
            </a:r>
            <a:endParaRPr lang="it-IT" dirty="0">
              <a:solidFill>
                <a:srgbClr val="0070C0"/>
              </a:solidFill>
            </a:endParaRPr>
          </a:p>
        </p:txBody>
      </p:sp>
      <p:sp>
        <p:nvSpPr>
          <p:cNvPr id="16" name="Ovale 15">
            <a:hlinkClick r:id="rId3" action="ppaction://hlinksldjump"/>
          </p:cNvPr>
          <p:cNvSpPr/>
          <p:nvPr/>
        </p:nvSpPr>
        <p:spPr>
          <a:xfrm>
            <a:off x="7223054" y="2023718"/>
            <a:ext cx="310966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92D050"/>
                </a:solidFill>
              </a:rPr>
              <a:t>DENIGRAZIONE</a:t>
            </a:r>
            <a:endParaRPr lang="it-IT" dirty="0">
              <a:solidFill>
                <a:srgbClr val="92D050"/>
              </a:solidFill>
            </a:endParaRPr>
          </a:p>
        </p:txBody>
      </p:sp>
      <p:cxnSp>
        <p:nvCxnSpPr>
          <p:cNvPr id="20" name="Connettore 2 19"/>
          <p:cNvCxnSpPr>
            <a:stCxn id="3" idx="0"/>
            <a:endCxn id="10" idx="4"/>
          </p:cNvCxnSpPr>
          <p:nvPr/>
        </p:nvCxnSpPr>
        <p:spPr>
          <a:xfrm flipH="1" flipV="1">
            <a:off x="5553591" y="2925055"/>
            <a:ext cx="366510" cy="558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a:endCxn id="16" idx="3"/>
          </p:cNvCxnSpPr>
          <p:nvPr/>
        </p:nvCxnSpPr>
        <p:spPr>
          <a:xfrm flipV="1">
            <a:off x="6986732" y="2804207"/>
            <a:ext cx="691722" cy="444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a:stCxn id="3" idx="3"/>
            <a:endCxn id="15" idx="2"/>
          </p:cNvCxnSpPr>
          <p:nvPr/>
        </p:nvCxnSpPr>
        <p:spPr>
          <a:xfrm flipV="1">
            <a:off x="7563394" y="4071090"/>
            <a:ext cx="670560" cy="48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6573795" y="4850338"/>
            <a:ext cx="1276864" cy="795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3" idx="2"/>
            <a:endCxn id="13" idx="1"/>
          </p:cNvCxnSpPr>
          <p:nvPr/>
        </p:nvCxnSpPr>
        <p:spPr>
          <a:xfrm flipH="1">
            <a:off x="5146720" y="4754880"/>
            <a:ext cx="773381" cy="1091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p:cNvCxnSpPr>
            <a:endCxn id="12" idx="0"/>
          </p:cNvCxnSpPr>
          <p:nvPr/>
        </p:nvCxnSpPr>
        <p:spPr>
          <a:xfrm flipH="1">
            <a:off x="2954443" y="4850338"/>
            <a:ext cx="982732" cy="774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p:cNvCxnSpPr>
            <a:stCxn id="3" idx="1"/>
            <a:endCxn id="11" idx="6"/>
          </p:cNvCxnSpPr>
          <p:nvPr/>
        </p:nvCxnSpPr>
        <p:spPr>
          <a:xfrm flipH="1">
            <a:off x="2281882" y="4119367"/>
            <a:ext cx="1994926" cy="871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p:cNvCxnSpPr>
            <a:endCxn id="8" idx="6"/>
          </p:cNvCxnSpPr>
          <p:nvPr/>
        </p:nvCxnSpPr>
        <p:spPr>
          <a:xfrm flipH="1" flipV="1">
            <a:off x="2960217" y="3614848"/>
            <a:ext cx="976957" cy="222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ttore 2 39"/>
          <p:cNvCxnSpPr>
            <a:endCxn id="9" idx="5"/>
          </p:cNvCxnSpPr>
          <p:nvPr/>
        </p:nvCxnSpPr>
        <p:spPr>
          <a:xfrm flipH="1" flipV="1">
            <a:off x="3892529" y="2852366"/>
            <a:ext cx="580618" cy="840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0459932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62465" y="296201"/>
            <a:ext cx="11565924" cy="6124754"/>
          </a:xfrm>
          <a:prstGeom prst="rect">
            <a:avLst/>
          </a:prstGeom>
        </p:spPr>
        <p:txBody>
          <a:bodyPr wrap="square">
            <a:spAutoFit/>
          </a:bodyPr>
          <a:lstStyle/>
          <a:p>
            <a:endParaRPr lang="it-IT" sz="2800" i="1" dirty="0"/>
          </a:p>
          <a:p>
            <a:pPr>
              <a:buFont typeface="Arial" panose="020B0604020202020204" pitchFamily="34" charset="0"/>
              <a:buChar char="•"/>
            </a:pPr>
            <a:r>
              <a:rPr lang="it-IT" sz="2800" b="1" i="1" dirty="0" err="1" smtClean="0">
                <a:solidFill>
                  <a:srgbClr val="0070C0"/>
                </a:solidFill>
              </a:rPr>
              <a:t>Flaming</a:t>
            </a:r>
            <a:r>
              <a:rPr lang="it-IT" sz="2800" dirty="0"/>
              <a:t>: messaggi online violenti e volgari (vedi "</a:t>
            </a:r>
            <a:r>
              <a:rPr lang="it-IT" sz="2800" dirty="0" err="1">
                <a:hlinkClick r:id="rId2" tooltip="Flame"/>
              </a:rPr>
              <a:t>flame</a:t>
            </a:r>
            <a:r>
              <a:rPr lang="it-IT" sz="2800" dirty="0" smtClean="0"/>
              <a:t>")</a:t>
            </a:r>
          </a:p>
          <a:p>
            <a:r>
              <a:rPr lang="it-IT" sz="2800" dirty="0"/>
              <a:t> </a:t>
            </a:r>
            <a:r>
              <a:rPr lang="it-IT" sz="2800" dirty="0" smtClean="0"/>
              <a:t>mirati </a:t>
            </a:r>
            <a:r>
              <a:rPr lang="it-IT" sz="2800" dirty="0"/>
              <a:t>a suscitare battaglie verbali in un forum</a:t>
            </a:r>
            <a:r>
              <a:rPr lang="it-IT" sz="2800" dirty="0" smtClean="0"/>
              <a:t>.</a:t>
            </a:r>
          </a:p>
          <a:p>
            <a:pPr>
              <a:buFont typeface="Arial" panose="020B0604020202020204" pitchFamily="34" charset="0"/>
              <a:buChar char="•"/>
            </a:pPr>
            <a:endParaRPr lang="it-IT" sz="2800" dirty="0"/>
          </a:p>
          <a:p>
            <a:pPr>
              <a:buFont typeface="Arial" panose="020B0604020202020204" pitchFamily="34" charset="0"/>
              <a:buChar char="•"/>
            </a:pPr>
            <a:endParaRPr lang="it-IT" sz="2800" dirty="0" smtClean="0"/>
          </a:p>
          <a:p>
            <a:pPr>
              <a:buFont typeface="Arial" panose="020B0604020202020204" pitchFamily="34" charset="0"/>
              <a:buChar char="•"/>
            </a:pPr>
            <a:endParaRPr lang="it-IT" sz="2800" dirty="0"/>
          </a:p>
          <a:p>
            <a:pPr>
              <a:buFont typeface="Arial" panose="020B0604020202020204" pitchFamily="34" charset="0"/>
              <a:buChar char="•"/>
            </a:pPr>
            <a:r>
              <a:rPr lang="it-IT" sz="2800" b="1" i="1" dirty="0">
                <a:solidFill>
                  <a:srgbClr val="FFC000"/>
                </a:solidFill>
              </a:rPr>
              <a:t>Molestie</a:t>
            </a:r>
            <a:r>
              <a:rPr lang="it-IT" sz="2800" dirty="0"/>
              <a:t> (</a:t>
            </a:r>
            <a:r>
              <a:rPr lang="it-IT" sz="2800" i="1" dirty="0" err="1"/>
              <a:t>harassment</a:t>
            </a:r>
            <a:r>
              <a:rPr lang="it-IT" sz="2800" dirty="0"/>
              <a:t>): spedizione ripetuta di messaggi insultanti mirati a ferire qualcuno</a:t>
            </a:r>
            <a:r>
              <a:rPr lang="it-IT" sz="2800" dirty="0" smtClean="0"/>
              <a:t>.</a:t>
            </a:r>
          </a:p>
          <a:p>
            <a:pPr>
              <a:buFont typeface="Arial" panose="020B0604020202020204" pitchFamily="34" charset="0"/>
              <a:buChar char="•"/>
            </a:pPr>
            <a:endParaRPr lang="it-IT" sz="2800" dirty="0"/>
          </a:p>
          <a:p>
            <a:endParaRPr lang="it-IT" sz="2800" dirty="0" smtClean="0"/>
          </a:p>
          <a:p>
            <a:endParaRPr lang="it-IT" sz="2800" dirty="0"/>
          </a:p>
          <a:p>
            <a:pPr>
              <a:buFont typeface="Arial" panose="020B0604020202020204" pitchFamily="34" charset="0"/>
              <a:buChar char="•"/>
            </a:pPr>
            <a:r>
              <a:rPr lang="it-IT" sz="2800" b="1" i="1" dirty="0">
                <a:solidFill>
                  <a:srgbClr val="00B050"/>
                </a:solidFill>
              </a:rPr>
              <a:t>Denigrazione</a:t>
            </a:r>
            <a:r>
              <a:rPr lang="it-IT" sz="2800" dirty="0"/>
              <a:t>: sparlare di qualcuno per danneggiare gratuitamente e con cattiveria la sua reputazione, via e-mail, messaggistica istantanea, gruppi su </a:t>
            </a:r>
            <a:r>
              <a:rPr lang="it-IT" sz="2800" dirty="0">
                <a:hlinkClick r:id="rId3" tooltip="Social network"/>
              </a:rPr>
              <a:t>social network</a:t>
            </a:r>
            <a:r>
              <a:rPr lang="it-IT" sz="2800" dirty="0"/>
              <a:t>, etc</a:t>
            </a:r>
            <a:r>
              <a:rPr lang="it-IT" sz="2800" dirty="0" smtClean="0"/>
              <a:t>.</a:t>
            </a:r>
            <a:endParaRPr lang="it-IT" sz="2800" dirty="0"/>
          </a:p>
        </p:txBody>
      </p:sp>
    </p:spTree>
    <p:extLst>
      <p:ext uri="{BB962C8B-B14F-4D97-AF65-F5344CB8AC3E}">
        <p14:creationId xmlns:p14="http://schemas.microsoft.com/office/powerpoint/2010/main" xmlns="" val="858970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2507" y="420131"/>
            <a:ext cx="11219935" cy="5262979"/>
          </a:xfrm>
          <a:prstGeom prst="rect">
            <a:avLst/>
          </a:prstGeom>
        </p:spPr>
        <p:txBody>
          <a:bodyPr wrap="square">
            <a:spAutoFit/>
          </a:bodyPr>
          <a:lstStyle/>
          <a:p>
            <a:pPr>
              <a:buFont typeface="Arial" panose="020B0604020202020204" pitchFamily="34" charset="0"/>
              <a:buChar char="•"/>
            </a:pPr>
            <a:endParaRPr lang="it-IT" sz="2800" b="1" i="1" dirty="0" smtClean="0"/>
          </a:p>
          <a:p>
            <a:pPr>
              <a:buFont typeface="Arial" panose="020B0604020202020204" pitchFamily="34" charset="0"/>
              <a:buChar char="•"/>
            </a:pPr>
            <a:r>
              <a:rPr lang="it-IT" sz="2800" b="1" i="1" dirty="0" smtClean="0">
                <a:solidFill>
                  <a:srgbClr val="0070C0"/>
                </a:solidFill>
              </a:rPr>
              <a:t>Sostituzione </a:t>
            </a:r>
            <a:r>
              <a:rPr lang="it-IT" sz="2800" b="1" i="1" dirty="0">
                <a:solidFill>
                  <a:srgbClr val="0070C0"/>
                </a:solidFill>
              </a:rPr>
              <a:t>di persona</a:t>
            </a:r>
            <a:r>
              <a:rPr lang="it-IT" sz="2800" b="1" dirty="0">
                <a:solidFill>
                  <a:srgbClr val="0070C0"/>
                </a:solidFill>
              </a:rPr>
              <a:t> </a:t>
            </a:r>
            <a:r>
              <a:rPr lang="it-IT" sz="2800" dirty="0"/>
              <a:t>("</a:t>
            </a:r>
            <a:r>
              <a:rPr lang="it-IT" sz="2800" dirty="0" err="1"/>
              <a:t>impersonation</a:t>
            </a:r>
            <a:r>
              <a:rPr lang="it-IT" sz="2800" dirty="0"/>
              <a:t>"): farsi passare per un'altra persona per spedire messaggi o pubblicare testi reprensibili</a:t>
            </a:r>
            <a:r>
              <a:rPr lang="it-IT" sz="2800" dirty="0" smtClean="0"/>
              <a:t>.</a:t>
            </a:r>
          </a:p>
          <a:p>
            <a:pPr>
              <a:buFont typeface="Arial" panose="020B0604020202020204" pitchFamily="34" charset="0"/>
              <a:buChar char="•"/>
            </a:pPr>
            <a:endParaRPr lang="it-IT" sz="2800" dirty="0"/>
          </a:p>
          <a:p>
            <a:pPr>
              <a:buFont typeface="Arial" panose="020B0604020202020204" pitchFamily="34" charset="0"/>
              <a:buChar char="•"/>
            </a:pPr>
            <a:endParaRPr lang="it-IT" sz="2800" dirty="0"/>
          </a:p>
          <a:p>
            <a:pPr>
              <a:buFont typeface="Arial" panose="020B0604020202020204" pitchFamily="34" charset="0"/>
              <a:buChar char="•"/>
            </a:pPr>
            <a:r>
              <a:rPr lang="it-IT" sz="2800" b="1" i="1" dirty="0">
                <a:solidFill>
                  <a:srgbClr val="FFFF00"/>
                </a:solidFill>
              </a:rPr>
              <a:t>Inganno</a:t>
            </a:r>
            <a:r>
              <a:rPr lang="it-IT" sz="2800" dirty="0"/>
              <a:t>: (</a:t>
            </a:r>
            <a:r>
              <a:rPr lang="it-IT" sz="2800" i="1" dirty="0" err="1"/>
              <a:t>trickery</a:t>
            </a:r>
            <a:r>
              <a:rPr lang="it-IT" sz="2800" dirty="0"/>
              <a:t>); ottenere la fiducia di qualcuno con l'inganno per poi pubblicare o condividere con altri le informazioni confidate via mezzi elettronici</a:t>
            </a:r>
            <a:r>
              <a:rPr lang="it-IT" sz="2800" dirty="0" smtClean="0"/>
              <a:t>.</a:t>
            </a:r>
          </a:p>
          <a:p>
            <a:pPr>
              <a:buFont typeface="Arial" panose="020B0604020202020204" pitchFamily="34" charset="0"/>
              <a:buChar char="•"/>
            </a:pPr>
            <a:endParaRPr lang="it-IT" sz="2800" dirty="0"/>
          </a:p>
          <a:p>
            <a:pPr>
              <a:buFont typeface="Arial" panose="020B0604020202020204" pitchFamily="34" charset="0"/>
              <a:buChar char="•"/>
            </a:pPr>
            <a:endParaRPr lang="it-IT" sz="2800" dirty="0"/>
          </a:p>
          <a:p>
            <a:pPr>
              <a:buFont typeface="Arial" panose="020B0604020202020204" pitchFamily="34" charset="0"/>
              <a:buChar char="•"/>
            </a:pPr>
            <a:r>
              <a:rPr lang="it-IT" sz="2800" b="1" i="1" dirty="0">
                <a:solidFill>
                  <a:srgbClr val="FF0000"/>
                </a:solidFill>
              </a:rPr>
              <a:t>Esclusione</a:t>
            </a:r>
            <a:r>
              <a:rPr lang="it-IT" sz="2800" dirty="0"/>
              <a:t>: escludere deliberatamente una persona da un gruppo online per provocare in essa un sentimento di emarginazione.</a:t>
            </a:r>
          </a:p>
        </p:txBody>
      </p:sp>
    </p:spTree>
    <p:extLst>
      <p:ext uri="{BB962C8B-B14F-4D97-AF65-F5344CB8AC3E}">
        <p14:creationId xmlns:p14="http://schemas.microsoft.com/office/powerpoint/2010/main" xmlns="" val="2535610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8984" y="420130"/>
            <a:ext cx="8625016" cy="5262979"/>
          </a:xfrm>
          <a:prstGeom prst="rect">
            <a:avLst/>
          </a:prstGeom>
        </p:spPr>
        <p:txBody>
          <a:bodyPr wrap="square">
            <a:spAutoFit/>
          </a:bodyPr>
          <a:lstStyle/>
          <a:p>
            <a:pPr>
              <a:buFont typeface="Arial" panose="020B0604020202020204" pitchFamily="34" charset="0"/>
              <a:buChar char="•"/>
            </a:pPr>
            <a:endParaRPr lang="it-IT" sz="2800" b="1" i="1" dirty="0" smtClean="0"/>
          </a:p>
          <a:p>
            <a:pPr>
              <a:buFont typeface="Arial" panose="020B0604020202020204" pitchFamily="34" charset="0"/>
              <a:buChar char="•"/>
            </a:pPr>
            <a:endParaRPr lang="it-IT" sz="2800" b="1" i="1" dirty="0"/>
          </a:p>
          <a:p>
            <a:pPr>
              <a:buFont typeface="Arial" panose="020B0604020202020204" pitchFamily="34" charset="0"/>
              <a:buChar char="•"/>
            </a:pPr>
            <a:r>
              <a:rPr lang="it-IT" sz="2800" b="1" i="1" dirty="0" smtClean="0">
                <a:solidFill>
                  <a:schemeClr val="accent4">
                    <a:lumMod val="75000"/>
                  </a:schemeClr>
                </a:solidFill>
              </a:rPr>
              <a:t>Cyber-persecuzione</a:t>
            </a:r>
            <a:r>
              <a:rPr lang="it-IT" sz="2800" dirty="0" smtClean="0"/>
              <a:t> </a:t>
            </a:r>
            <a:r>
              <a:rPr lang="it-IT" sz="2800" dirty="0"/>
              <a:t>("</a:t>
            </a:r>
            <a:r>
              <a:rPr lang="it-IT" sz="2800" dirty="0" err="1">
                <a:hlinkClick r:id="rId2" tooltip="Cyberstalking"/>
              </a:rPr>
              <a:t>cyberstalking</a:t>
            </a:r>
            <a:r>
              <a:rPr lang="it-IT" sz="2800" dirty="0"/>
              <a:t>"): molestie e denigrazioni ripetute e minacciose mirate a incutere paura</a:t>
            </a:r>
            <a:r>
              <a:rPr lang="it-IT" sz="2800" dirty="0" smtClean="0"/>
              <a:t>.</a:t>
            </a:r>
          </a:p>
          <a:p>
            <a:pPr>
              <a:buFont typeface="Arial" panose="020B0604020202020204" pitchFamily="34" charset="0"/>
              <a:buChar char="•"/>
            </a:pPr>
            <a:endParaRPr lang="it-IT" sz="2800" dirty="0"/>
          </a:p>
          <a:p>
            <a:pPr>
              <a:buFont typeface="Arial" panose="020B0604020202020204" pitchFamily="34" charset="0"/>
              <a:buChar char="•"/>
            </a:pPr>
            <a:endParaRPr lang="it-IT" sz="2800" dirty="0"/>
          </a:p>
          <a:p>
            <a:pPr>
              <a:buFont typeface="Arial" panose="020B0604020202020204" pitchFamily="34" charset="0"/>
              <a:buChar char="•"/>
            </a:pPr>
            <a:r>
              <a:rPr lang="it-IT" sz="2800" b="1" i="1" dirty="0" err="1">
                <a:solidFill>
                  <a:srgbClr val="00B050"/>
                </a:solidFill>
                <a:hlinkClick r:id="rId3" tooltip="Doxing"/>
              </a:rPr>
              <a:t>Doxing</a:t>
            </a:r>
            <a:r>
              <a:rPr lang="it-IT" sz="2800" dirty="0"/>
              <a:t>: diffusione pubblica via internet di dati personali e sensibili</a:t>
            </a:r>
            <a:r>
              <a:rPr lang="it-IT" sz="2800" dirty="0" smtClean="0"/>
              <a:t>.</a:t>
            </a:r>
          </a:p>
          <a:p>
            <a:pPr>
              <a:buFont typeface="Arial" panose="020B0604020202020204" pitchFamily="34" charset="0"/>
              <a:buChar char="•"/>
            </a:pPr>
            <a:endParaRPr lang="it-IT" sz="2800" dirty="0"/>
          </a:p>
          <a:p>
            <a:pPr>
              <a:buFont typeface="Arial" panose="020B0604020202020204" pitchFamily="34" charset="0"/>
              <a:buChar char="•"/>
            </a:pPr>
            <a:endParaRPr lang="it-IT" sz="2800" dirty="0"/>
          </a:p>
          <a:p>
            <a:pPr>
              <a:buFont typeface="Arial" panose="020B0604020202020204" pitchFamily="34" charset="0"/>
              <a:buChar char="•"/>
            </a:pPr>
            <a:r>
              <a:rPr lang="it-IT" sz="2800" b="1" dirty="0">
                <a:solidFill>
                  <a:srgbClr val="FFC000"/>
                </a:solidFill>
              </a:rPr>
              <a:t>Minacce di morte</a:t>
            </a:r>
          </a:p>
        </p:txBody>
      </p:sp>
    </p:spTree>
    <p:extLst>
      <p:ext uri="{BB962C8B-B14F-4D97-AF65-F5344CB8AC3E}">
        <p14:creationId xmlns:p14="http://schemas.microsoft.com/office/powerpoint/2010/main" xmlns="" val="873809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SOGGETTI – AZIONI - INTERAZIONI</a:t>
            </a:r>
            <a:endParaRPr lang="it-IT" dirty="0"/>
          </a:p>
        </p:txBody>
      </p:sp>
      <p:sp>
        <p:nvSpPr>
          <p:cNvPr id="6" name="Ovale 5">
            <a:hlinkClick r:id="rId2" action="ppaction://hlinksldjump"/>
          </p:cNvPr>
          <p:cNvSpPr/>
          <p:nvPr/>
        </p:nvSpPr>
        <p:spPr>
          <a:xfrm>
            <a:off x="1334529" y="5090737"/>
            <a:ext cx="25990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LE ISTITUZIONI</a:t>
            </a:r>
            <a:endParaRPr lang="it-IT" dirty="0"/>
          </a:p>
        </p:txBody>
      </p:sp>
      <p:sp>
        <p:nvSpPr>
          <p:cNvPr id="7" name="Ovale 6">
            <a:hlinkClick r:id="rId3" action="ppaction://hlinksldjump"/>
          </p:cNvPr>
          <p:cNvSpPr/>
          <p:nvPr/>
        </p:nvSpPr>
        <p:spPr>
          <a:xfrm>
            <a:off x="4457614" y="2659527"/>
            <a:ext cx="3369275" cy="1907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IL CYBERBULLO </a:t>
            </a:r>
          </a:p>
        </p:txBody>
      </p:sp>
      <p:sp>
        <p:nvSpPr>
          <p:cNvPr id="9" name="Ovale 8"/>
          <p:cNvSpPr/>
          <p:nvPr/>
        </p:nvSpPr>
        <p:spPr>
          <a:xfrm>
            <a:off x="7578811" y="4971536"/>
            <a:ext cx="358717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 BYSTANDERS</a:t>
            </a:r>
          </a:p>
        </p:txBody>
      </p:sp>
      <p:sp>
        <p:nvSpPr>
          <p:cNvPr id="3" name="Ovale 2"/>
          <p:cNvSpPr/>
          <p:nvPr/>
        </p:nvSpPr>
        <p:spPr>
          <a:xfrm>
            <a:off x="1210614" y="2163651"/>
            <a:ext cx="2910625" cy="1777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VITTIMA</a:t>
            </a:r>
            <a:endParaRPr lang="it-IT" dirty="0"/>
          </a:p>
        </p:txBody>
      </p:sp>
      <p:sp>
        <p:nvSpPr>
          <p:cNvPr id="8" name="Ovale 7"/>
          <p:cNvSpPr/>
          <p:nvPr/>
        </p:nvSpPr>
        <p:spPr>
          <a:xfrm>
            <a:off x="8557092" y="1976356"/>
            <a:ext cx="2859109" cy="1815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SCUOLA</a:t>
            </a:r>
            <a:endParaRPr lang="it-IT" dirty="0"/>
          </a:p>
        </p:txBody>
      </p:sp>
    </p:spTree>
    <p:extLst>
      <p:ext uri="{BB962C8B-B14F-4D97-AF65-F5344CB8AC3E}">
        <p14:creationId xmlns:p14="http://schemas.microsoft.com/office/powerpoint/2010/main" xmlns="" val="501478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4285" y="0"/>
            <a:ext cx="10972800" cy="966651"/>
          </a:xfrm>
        </p:spPr>
        <p:txBody>
          <a:bodyPr/>
          <a:lstStyle/>
          <a:p>
            <a:pPr algn="ctr"/>
            <a:r>
              <a:rPr lang="it-IT" dirty="0" smtClean="0"/>
              <a:t>Il </a:t>
            </a:r>
            <a:r>
              <a:rPr lang="it-IT" dirty="0" err="1" smtClean="0"/>
              <a:t>cyberbullo</a:t>
            </a:r>
            <a:r>
              <a:rPr lang="it-IT" dirty="0" smtClean="0"/>
              <a:t> </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63556" y="1280160"/>
            <a:ext cx="4092123" cy="3749040"/>
          </a:xfrm>
          <a:prstGeom prst="rect">
            <a:avLst/>
          </a:prstGeom>
        </p:spPr>
      </p:pic>
      <p:sp>
        <p:nvSpPr>
          <p:cNvPr id="3" name="Segnaposto testo 2"/>
          <p:cNvSpPr>
            <a:spLocks noGrp="1"/>
          </p:cNvSpPr>
          <p:nvPr>
            <p:ph type="body" sz="quarter" idx="1"/>
          </p:nvPr>
        </p:nvSpPr>
        <p:spPr>
          <a:xfrm>
            <a:off x="182880" y="953589"/>
            <a:ext cx="6100354" cy="5721531"/>
          </a:xfrm>
          <a:ln>
            <a:solidFill>
              <a:srgbClr val="92D050"/>
            </a:solidFill>
          </a:ln>
        </p:spPr>
        <p:txBody>
          <a:bodyPr>
            <a:noAutofit/>
          </a:bodyPr>
          <a:lstStyle/>
          <a:p>
            <a:pPr algn="just"/>
            <a:r>
              <a:rPr lang="it-IT" b="0" dirty="0">
                <a:solidFill>
                  <a:srgbClr val="002060"/>
                </a:solidFill>
              </a:rPr>
              <a:t>Il </a:t>
            </a:r>
            <a:r>
              <a:rPr lang="it-IT" b="0" dirty="0" err="1">
                <a:solidFill>
                  <a:srgbClr val="002060"/>
                </a:solidFill>
              </a:rPr>
              <a:t>cyberbullo</a:t>
            </a:r>
            <a:r>
              <a:rPr lang="it-IT" b="0" dirty="0">
                <a:solidFill>
                  <a:srgbClr val="002060"/>
                </a:solidFill>
              </a:rPr>
              <a:t> </a:t>
            </a:r>
            <a:r>
              <a:rPr lang="it-IT" sz="2000" b="0" dirty="0"/>
              <a:t>può essere un estraneo o, più spesso, una persona conosciuta </a:t>
            </a:r>
            <a:r>
              <a:rPr lang="it-IT" sz="2000" b="0" dirty="0" smtClean="0"/>
              <a:t>dalla vittima. </a:t>
            </a:r>
          </a:p>
          <a:p>
            <a:pPr algn="just"/>
            <a:r>
              <a:rPr lang="it-IT" sz="2000" b="0" dirty="0" smtClean="0"/>
              <a:t>E</a:t>
            </a:r>
            <a:r>
              <a:rPr lang="it-IT" sz="2000" b="0" dirty="0"/>
              <a:t>’ possibile che metta in atto comportamenti denigratori verso la propria vittima singolarmente o, più spesso, che sia supportato da altri </a:t>
            </a:r>
            <a:r>
              <a:rPr lang="it-IT" sz="2000" b="0" dirty="0" err="1"/>
              <a:t>cyberbulli</a:t>
            </a:r>
            <a:r>
              <a:rPr lang="it-IT" sz="2000" b="0" dirty="0"/>
              <a:t>. </a:t>
            </a:r>
            <a:endParaRPr lang="it-IT" sz="2000" b="0" dirty="0" smtClean="0"/>
          </a:p>
          <a:p>
            <a:pPr algn="just"/>
            <a:r>
              <a:rPr lang="it-IT" sz="2000" b="0" dirty="0" smtClean="0"/>
              <a:t>L’altro </a:t>
            </a:r>
            <a:r>
              <a:rPr lang="it-IT" sz="2000" b="0" dirty="0"/>
              <a:t>elemento importante di questo tipo di bullismo che passa attraverso le nuove tecnologie è </a:t>
            </a:r>
            <a:r>
              <a:rPr lang="it-IT" sz="2000" b="0" dirty="0" smtClean="0"/>
              <a:t>l’anonimato : protetto </a:t>
            </a:r>
            <a:r>
              <a:rPr lang="it-IT" sz="2000" b="0" dirty="0"/>
              <a:t>da uno schermo di un computer, di un telefono cellulare o di un </a:t>
            </a:r>
            <a:r>
              <a:rPr lang="it-IT" sz="2000" b="0" dirty="0" err="1"/>
              <a:t>ipad</a:t>
            </a:r>
            <a:r>
              <a:rPr lang="it-IT" sz="2000" b="0" dirty="0"/>
              <a:t>, il </a:t>
            </a:r>
            <a:r>
              <a:rPr lang="it-IT" sz="2000" b="0" dirty="0" err="1"/>
              <a:t>cyberbullo</a:t>
            </a:r>
            <a:r>
              <a:rPr lang="it-IT" sz="2000" b="0" dirty="0"/>
              <a:t> può rivelare la propria identità o muoversi tra le tecnologie rimanendo anonimo, protetto da un profilo </a:t>
            </a:r>
            <a:r>
              <a:rPr lang="it-IT" sz="2000" b="0" dirty="0" err="1"/>
              <a:t>fake</a:t>
            </a:r>
            <a:r>
              <a:rPr lang="it-IT" sz="2000" b="0" dirty="0"/>
              <a:t> (falso), da un avatar, o da un nickname</a:t>
            </a:r>
          </a:p>
        </p:txBody>
      </p:sp>
    </p:spTree>
    <p:extLst>
      <p:ext uri="{BB962C8B-B14F-4D97-AF65-F5344CB8AC3E}">
        <p14:creationId xmlns:p14="http://schemas.microsoft.com/office/powerpoint/2010/main" xmlns="" val="108043569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26720" y="248513"/>
            <a:ext cx="9956800" cy="1143000"/>
          </a:xfrm>
        </p:spPr>
        <p:txBody>
          <a:bodyPr>
            <a:normAutofit fontScale="90000"/>
          </a:bodyPr>
          <a:lstStyle/>
          <a:p>
            <a:pPr algn="ctr"/>
            <a:r>
              <a:rPr lang="it-IT" sz="2800" b="1" dirty="0" smtClean="0">
                <a:solidFill>
                  <a:srgbClr val="C00000"/>
                </a:solidFill>
              </a:rPr>
              <a:t/>
            </a:r>
            <a:br>
              <a:rPr lang="it-IT" sz="2800" b="1" dirty="0" smtClean="0">
                <a:solidFill>
                  <a:srgbClr val="C00000"/>
                </a:solidFill>
              </a:rPr>
            </a:br>
            <a:r>
              <a:rPr lang="it-IT" sz="2800" b="1" dirty="0" smtClean="0">
                <a:solidFill>
                  <a:srgbClr val="C00000"/>
                </a:solidFill>
              </a:rPr>
              <a:t>la vittima</a:t>
            </a:r>
            <a:r>
              <a:rPr lang="it-IT" sz="2800" b="1" dirty="0">
                <a:solidFill>
                  <a:srgbClr val="C00000"/>
                </a:solidFill>
              </a:rPr>
              <a:t/>
            </a:r>
            <a:br>
              <a:rPr lang="it-IT" sz="2800" b="1" dirty="0">
                <a:solidFill>
                  <a:srgbClr val="C00000"/>
                </a:solidFill>
              </a:rPr>
            </a:br>
            <a:r>
              <a:rPr lang="it-IT" sz="2800" b="1" dirty="0" smtClean="0">
                <a:solidFill>
                  <a:srgbClr val="C00000"/>
                </a:solidFill>
              </a:rPr>
              <a:t/>
            </a:r>
            <a:br>
              <a:rPr lang="it-IT" sz="2800" b="1" dirty="0" smtClean="0">
                <a:solidFill>
                  <a:srgbClr val="C00000"/>
                </a:solidFill>
              </a:rPr>
            </a:br>
            <a:r>
              <a:rPr lang="it-IT" sz="1600" b="1" dirty="0" smtClean="0">
                <a:solidFill>
                  <a:srgbClr val="C00000"/>
                </a:solidFill>
              </a:rPr>
              <a:t>CON CHI SE LA PRENDONO I CYBERBULLI ?</a:t>
            </a:r>
            <a:endParaRPr lang="it-IT" sz="1600" dirty="0">
              <a:solidFill>
                <a:srgbClr val="C00000"/>
              </a:solidFill>
            </a:endParaRPr>
          </a:p>
        </p:txBody>
      </p:sp>
      <p:sp>
        <p:nvSpPr>
          <p:cNvPr id="2" name="Segnaposto contenuto 1"/>
          <p:cNvSpPr>
            <a:spLocks noGrp="1"/>
          </p:cNvSpPr>
          <p:nvPr>
            <p:ph sz="quarter" idx="1"/>
          </p:nvPr>
        </p:nvSpPr>
        <p:spPr>
          <a:solidFill>
            <a:schemeClr val="accent4">
              <a:lumMod val="75000"/>
            </a:schemeClr>
          </a:solidFill>
        </p:spPr>
        <p:txBody>
          <a:bodyPr/>
          <a:lstStyle/>
          <a:p>
            <a:endParaRPr lang="it-IT" b="1" dirty="0" smtClean="0"/>
          </a:p>
          <a:p>
            <a:r>
              <a:rPr lang="it-IT" dirty="0" smtClean="0">
                <a:solidFill>
                  <a:srgbClr val="C00000"/>
                </a:solidFill>
              </a:rPr>
              <a:t>La vittima </a:t>
            </a:r>
            <a:r>
              <a:rPr lang="it-IT" dirty="0" smtClean="0"/>
              <a:t>del </a:t>
            </a:r>
            <a:r>
              <a:rPr lang="it-IT" dirty="0" err="1" smtClean="0"/>
              <a:t>cyberbullo</a:t>
            </a:r>
            <a:r>
              <a:rPr lang="it-IT" dirty="0" smtClean="0"/>
              <a:t> è scelta perché ‘</a:t>
            </a:r>
            <a:r>
              <a:rPr lang="it-IT" dirty="0" smtClean="0">
                <a:solidFill>
                  <a:srgbClr val="7030A0"/>
                </a:solidFill>
              </a:rPr>
              <a:t>diversa’</a:t>
            </a:r>
            <a:r>
              <a:rPr lang="it-IT" dirty="0" smtClean="0"/>
              <a:t> per le idee, l’orientamento religioso, per il suo aspetto estetico (per la bruttezza/bellezza, che ‘spicca’ nel gruppo), per la timidezza, l’eccessiva emotività, per il suo supposto orientamento sessuale, perché straniero, per l’uso di un abbigliamento non convenzionale, perché troppo diligente e non raramente perché disabile. Spesso la vittima, attaccata da più parti e a lungo, in un crescendo di angoscia e tormenti, finisce per accettare passivamente le vessazioni e, colpevolizzandosi, non si confida con nessuno, anche perché teme ritorsioni e offese ancora più gravi. </a:t>
            </a:r>
            <a:endParaRPr lang="it-IT" dirty="0"/>
          </a:p>
        </p:txBody>
      </p:sp>
      <p:pic>
        <p:nvPicPr>
          <p:cNvPr id="5" name="Immagine 4" descr="Lotta al bullismo e cyberbullismo: le linee guida del Ministero dell’Istruzione">
            <a:hlinkClick r:id="rId2"/>
          </p:cNvPr>
          <p:cNvPicPr/>
          <p:nvPr/>
        </p:nvPicPr>
        <p:blipFill>
          <a:blip r:embed="rId3" cstate="print"/>
          <a:srcRect/>
          <a:stretch>
            <a:fillRect/>
          </a:stretch>
        </p:blipFill>
        <p:spPr bwMode="auto">
          <a:xfrm>
            <a:off x="9470571" y="404950"/>
            <a:ext cx="1946366" cy="17373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b="1" dirty="0" smtClean="0"/>
              <a:t/>
            </a:r>
            <a:br>
              <a:rPr lang="it-IT" b="1" dirty="0" smtClean="0"/>
            </a:br>
            <a:r>
              <a:rPr lang="it-IT" sz="4400" b="1" dirty="0" smtClean="0"/>
              <a:t> </a:t>
            </a:r>
            <a:r>
              <a:rPr lang="it-IT" sz="2200" b="1" dirty="0" smtClean="0">
                <a:solidFill>
                  <a:schemeClr val="tx2">
                    <a:lumMod val="75000"/>
                  </a:schemeClr>
                </a:solidFill>
                <a:latin typeface="Bell MT" pitchFamily="18" charset="0"/>
              </a:rPr>
              <a:t>QUALI ATTORI STANNO SULLA SCENA OLTRE A PERSECUTORE E VITTIMA? </a:t>
            </a:r>
            <a:endParaRPr lang="it-IT" sz="2200" dirty="0">
              <a:solidFill>
                <a:schemeClr val="tx2">
                  <a:lumMod val="75000"/>
                </a:schemeClr>
              </a:solidFill>
              <a:latin typeface="Bell MT" pitchFamily="18" charset="0"/>
            </a:endParaRPr>
          </a:p>
        </p:txBody>
      </p:sp>
      <p:sp>
        <p:nvSpPr>
          <p:cNvPr id="2" name="Segnaposto contenuto 1"/>
          <p:cNvSpPr>
            <a:spLocks noGrp="1"/>
          </p:cNvSpPr>
          <p:nvPr>
            <p:ph sz="quarter" idx="1"/>
          </p:nvPr>
        </p:nvSpPr>
        <p:spPr>
          <a:xfrm>
            <a:off x="609600" y="1391195"/>
            <a:ext cx="9932126" cy="3520439"/>
          </a:xfrm>
          <a:solidFill>
            <a:schemeClr val="accent1">
              <a:lumMod val="60000"/>
              <a:lumOff val="40000"/>
            </a:schemeClr>
          </a:solidFill>
          <a:ln>
            <a:solidFill>
              <a:schemeClr val="accent1">
                <a:lumMod val="75000"/>
              </a:schemeClr>
            </a:solidFill>
          </a:ln>
        </p:spPr>
        <p:txBody>
          <a:bodyPr>
            <a:normAutofit lnSpcReduction="10000"/>
          </a:bodyPr>
          <a:lstStyle/>
          <a:p>
            <a:pPr>
              <a:buNone/>
            </a:pPr>
            <a:endParaRPr lang="it-IT" dirty="0" smtClean="0"/>
          </a:p>
          <a:p>
            <a:pPr>
              <a:buNone/>
            </a:pPr>
            <a:r>
              <a:rPr lang="it-IT" dirty="0" smtClean="0"/>
              <a:t>Nel </a:t>
            </a:r>
            <a:r>
              <a:rPr lang="it-IT" dirty="0" err="1" smtClean="0"/>
              <a:t>cyberbullismo</a:t>
            </a:r>
            <a:r>
              <a:rPr lang="it-IT" dirty="0" smtClean="0"/>
              <a:t> assistiamo alla piena partecipazione di tutti quei personaggi, che nel caso del bullismo tradizionale, pur compiendo danni, </a:t>
            </a:r>
            <a:r>
              <a:rPr lang="it-IT" dirty="0" smtClean="0">
                <a:solidFill>
                  <a:srgbClr val="FF0000"/>
                </a:solidFill>
              </a:rPr>
              <a:t>rimangono</a:t>
            </a:r>
            <a:r>
              <a:rPr lang="it-IT" dirty="0" smtClean="0"/>
              <a:t> in seconda fila. </a:t>
            </a:r>
          </a:p>
          <a:p>
            <a:pPr>
              <a:buNone/>
            </a:pPr>
            <a:r>
              <a:rPr lang="it-IT" dirty="0" smtClean="0"/>
              <a:t>Si tratta di tutti quei ragazzi "spettatori", i </a:t>
            </a:r>
            <a:r>
              <a:rPr lang="it-IT" i="1" dirty="0" err="1" smtClean="0">
                <a:solidFill>
                  <a:schemeClr val="accent4">
                    <a:lumMod val="50000"/>
                  </a:schemeClr>
                </a:solidFill>
              </a:rPr>
              <a:t>bystanders</a:t>
            </a:r>
            <a:r>
              <a:rPr lang="it-IT" i="1" dirty="0" smtClean="0">
                <a:solidFill>
                  <a:schemeClr val="accent4">
                    <a:lumMod val="50000"/>
                  </a:schemeClr>
                </a:solidFill>
              </a:rPr>
              <a:t>,</a:t>
            </a:r>
            <a:r>
              <a:rPr lang="it-IT" i="1" dirty="0" smtClean="0"/>
              <a:t> che osservano il fenomeno, ma non intervengono a favore della vittima, e condividendo video o foto sui social network, alimentano la portata della sua pericolosità, dando vita a un vero e proprio processo di vittimizzazione</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sz="3200" dirty="0" smtClean="0"/>
              <a:t> La legge n°71/2017 in materia di </a:t>
            </a:r>
            <a:r>
              <a:rPr lang="it-IT" sz="3200" dirty="0" err="1" smtClean="0"/>
              <a:t>cyberbullismo</a:t>
            </a:r>
            <a:endParaRPr lang="it-IT" dirty="0"/>
          </a:p>
        </p:txBody>
      </p:sp>
      <p:sp>
        <p:nvSpPr>
          <p:cNvPr id="2" name="Segnaposto contenuto 1"/>
          <p:cNvSpPr>
            <a:spLocks noGrp="1"/>
          </p:cNvSpPr>
          <p:nvPr>
            <p:ph sz="quarter" idx="1"/>
          </p:nvPr>
        </p:nvSpPr>
        <p:spPr>
          <a:xfrm>
            <a:off x="609600" y="1600200"/>
            <a:ext cx="10297886" cy="4873752"/>
          </a:xfrm>
          <a:solidFill>
            <a:schemeClr val="accent5">
              <a:lumMod val="60000"/>
              <a:lumOff val="40000"/>
            </a:schemeClr>
          </a:solidFill>
        </p:spPr>
        <p:txBody>
          <a:bodyPr>
            <a:normAutofit fontScale="62500" lnSpcReduction="20000"/>
          </a:bodyPr>
          <a:lstStyle/>
          <a:p>
            <a:endParaRPr lang="it-IT" sz="2800" dirty="0" smtClean="0"/>
          </a:p>
          <a:p>
            <a:pPr algn="just">
              <a:buNone/>
            </a:pPr>
            <a:r>
              <a:rPr lang="it-IT" sz="2800" dirty="0" smtClean="0">
                <a:solidFill>
                  <a:schemeClr val="accent1">
                    <a:lumMod val="75000"/>
                  </a:schemeClr>
                </a:solidFill>
              </a:rPr>
              <a:t>        Dal 17 maggio 2017 è entrata in vigore la prima legge sul </a:t>
            </a:r>
            <a:r>
              <a:rPr lang="it-IT" sz="2800" dirty="0" err="1" smtClean="0">
                <a:solidFill>
                  <a:schemeClr val="accent1">
                    <a:lumMod val="75000"/>
                  </a:schemeClr>
                </a:solidFill>
              </a:rPr>
              <a:t>Cyberbullismo</a:t>
            </a:r>
            <a:r>
              <a:rPr lang="it-IT" sz="2800" dirty="0" smtClean="0">
                <a:solidFill>
                  <a:schemeClr val="accent1">
                    <a:lumMod val="75000"/>
                  </a:schemeClr>
                </a:solidFill>
              </a:rPr>
              <a:t> in Italia. </a:t>
            </a:r>
          </a:p>
          <a:p>
            <a:pPr algn="just">
              <a:buNone/>
            </a:pPr>
            <a:endParaRPr lang="it-IT" sz="2800" dirty="0" smtClean="0">
              <a:solidFill>
                <a:schemeClr val="accent1">
                  <a:lumMod val="75000"/>
                </a:schemeClr>
              </a:solidFill>
            </a:endParaRPr>
          </a:p>
          <a:p>
            <a:pPr algn="just"/>
            <a:r>
              <a:rPr lang="it-IT" sz="2800" dirty="0" smtClean="0"/>
              <a:t>La nuova legge definisce il </a:t>
            </a:r>
            <a:r>
              <a:rPr lang="it-IT" sz="2800" dirty="0" err="1" smtClean="0"/>
              <a:t>Cyberbullismo</a:t>
            </a:r>
            <a:r>
              <a:rPr lang="it-IT" sz="2800" dirty="0" smtClean="0"/>
              <a:t> “ </a:t>
            </a:r>
            <a:r>
              <a:rPr lang="it-IT" sz="2800" dirty="0" smtClean="0">
                <a:solidFill>
                  <a:srgbClr val="0070C0"/>
                </a:solidFill>
              </a:rPr>
              <a:t>ogni forma di pressione, aggressione, molestia, ricatto, ingiuria, denigrazione, diffamazione, furto di identità, alterazione, manipolazione, acquisizione illecita, trattamento illecito dei dati personali in danno di minorenni nonché la diffusione di contenuti online il cui scopo intenzionale e predominante sia quello di isolare un minore o un gruppo di minori ponendo in atto un serio abuso, un attacco dannoso, o la loro essa in ridicolo</a:t>
            </a:r>
            <a:r>
              <a:rPr lang="it-IT" sz="2800" dirty="0" smtClean="0"/>
              <a:t>”.</a:t>
            </a:r>
          </a:p>
          <a:p>
            <a:pPr algn="just"/>
            <a:endParaRPr lang="it-IT" sz="2800" dirty="0" smtClean="0"/>
          </a:p>
          <a:p>
            <a:pPr algn="just"/>
            <a:r>
              <a:rPr lang="it-IT" sz="2800" dirty="0" smtClean="0">
                <a:solidFill>
                  <a:srgbClr val="7030A0"/>
                </a:solidFill>
              </a:rPr>
              <a:t>La legge prevede la possibilità, dai 14 anni in su, anche senza l'intervento di un adulto, di richiedere l'eliminazione di contenuti non graditi ai gestori e amministratori di siti internet e social media. La cancellazione deve avvenire entro 48 ore; in caso contrario, ci si potrà rivolgere al Garante per la protezione dei dati personali che dovrà provvedere alla rimozione di ciò, sempre entro 48 ore.</a:t>
            </a:r>
          </a:p>
          <a:p>
            <a:pPr algn="just"/>
            <a:endParaRPr lang="it-IT" sz="2800" dirty="0" smtClean="0"/>
          </a:p>
          <a:p>
            <a:pPr algn="just"/>
            <a:r>
              <a:rPr lang="it-IT" sz="2800" dirty="0" smtClean="0">
                <a:solidFill>
                  <a:srgbClr val="FF0000"/>
                </a:solidFill>
              </a:rPr>
              <a:t>Per chi commette </a:t>
            </a:r>
            <a:r>
              <a:rPr lang="it-IT" sz="2800" dirty="0" err="1" smtClean="0">
                <a:solidFill>
                  <a:srgbClr val="FF0000"/>
                </a:solidFill>
              </a:rPr>
              <a:t>Cyberbullismo</a:t>
            </a:r>
            <a:r>
              <a:rPr lang="it-IT" sz="2800" dirty="0" smtClean="0">
                <a:solidFill>
                  <a:srgbClr val="FF0000"/>
                </a:solidFill>
              </a:rPr>
              <a:t>, è prevista una “procedura di ammonimento” da parte del Questore e la convocazione dei genitori se l'età è compresa tra i 14 e i 18 anni.</a:t>
            </a:r>
          </a:p>
          <a:p>
            <a:pPr>
              <a:buNone/>
            </a:pPr>
            <a:endParaRPr lang="it-IT" dirty="0"/>
          </a:p>
        </p:txBody>
      </p:sp>
    </p:spTree>
    <p:extLst>
      <p:ext uri="{BB962C8B-B14F-4D97-AF65-F5344CB8AC3E}">
        <p14:creationId xmlns:p14="http://schemas.microsoft.com/office/powerpoint/2010/main" xmlns="" val="99927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1003280" cy="979396"/>
          </a:xfrm>
        </p:spPr>
        <p:txBody>
          <a:bodyPr>
            <a:normAutofit/>
          </a:bodyPr>
          <a:lstStyle/>
          <a:p>
            <a:r>
              <a:rPr lang="it-IT" sz="1400" b="1" dirty="0" smtClean="0">
                <a:latin typeface="+mn-lt"/>
              </a:rPr>
              <a:t>PER I PERSECUTORI, I CYBERBULLI, QUALI PROVVEDIMENTI POSSONO ESSERE ADOTTATI DALLE AUTORITA’?</a:t>
            </a:r>
            <a:r>
              <a:rPr lang="it-IT" sz="1600" b="1" dirty="0" smtClean="0"/>
              <a:t/>
            </a:r>
            <a:br>
              <a:rPr lang="it-IT" sz="1600" b="1" dirty="0" smtClean="0"/>
            </a:br>
            <a:endParaRPr lang="it-IT" sz="1600" dirty="0"/>
          </a:p>
        </p:txBody>
      </p:sp>
      <p:sp>
        <p:nvSpPr>
          <p:cNvPr id="3" name="Segnaposto contenuto 2"/>
          <p:cNvSpPr>
            <a:spLocks noGrp="1"/>
          </p:cNvSpPr>
          <p:nvPr>
            <p:ph sz="quarter" idx="1"/>
          </p:nvPr>
        </p:nvSpPr>
        <p:spPr>
          <a:xfrm>
            <a:off x="5891349" y="2658292"/>
            <a:ext cx="4924695" cy="3899264"/>
          </a:xfrm>
          <a:solidFill>
            <a:schemeClr val="accent4">
              <a:lumMod val="60000"/>
              <a:lumOff val="40000"/>
            </a:schemeClr>
          </a:solidFill>
        </p:spPr>
        <p:txBody>
          <a:bodyPr>
            <a:normAutofit/>
          </a:bodyPr>
          <a:lstStyle/>
          <a:p>
            <a:r>
              <a:rPr lang="it-IT" sz="1800" dirty="0" smtClean="0"/>
              <a:t>Attenzione: </a:t>
            </a:r>
            <a:r>
              <a:rPr lang="it-IT" sz="1800" i="1" dirty="0" smtClean="0"/>
              <a:t>E’ bene sottolineare che l’ammonimento, in quanto provvedimento amministrativo, non richiede una prova certa e inconfutabile dei fatti, essendo sufficiente la sussistenza di un quadro indiziario che garantisca la verosimiglianza di quanto dichiarato. </a:t>
            </a:r>
          </a:p>
          <a:p>
            <a:r>
              <a:rPr lang="it-IT" sz="1800" i="1" dirty="0" smtClean="0"/>
              <a:t>E ancora: La legge non prevede un termine di durata massima dell'ammonimento ma specifica che i relativi effetti cesseranno al compimento della maggiore età. </a:t>
            </a:r>
            <a:endParaRPr lang="it-IT" sz="1800" dirty="0"/>
          </a:p>
        </p:txBody>
      </p:sp>
      <p:sp>
        <p:nvSpPr>
          <p:cNvPr id="5" name="Rettangolo arrotondato 4"/>
          <p:cNvSpPr/>
          <p:nvPr/>
        </p:nvSpPr>
        <p:spPr>
          <a:xfrm>
            <a:off x="431074" y="1175658"/>
            <a:ext cx="5094515" cy="3944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solidFill>
                  <a:srgbClr val="002060"/>
                </a:solidFill>
              </a:rPr>
              <a:t>Per i minori autori di atti di </a:t>
            </a:r>
            <a:r>
              <a:rPr lang="it-IT" dirty="0" err="1" smtClean="0">
                <a:solidFill>
                  <a:srgbClr val="002060"/>
                </a:solidFill>
              </a:rPr>
              <a:t>cyberbullismo</a:t>
            </a:r>
            <a:r>
              <a:rPr lang="it-IT" dirty="0" smtClean="0">
                <a:solidFill>
                  <a:srgbClr val="002060"/>
                </a:solidFill>
              </a:rPr>
              <a:t>, fra i 14 e i 18 anni, se non c’è querela o denuncia per i reati di cui agli articoli 594, 595 e 612 del codice penale, scatta l'ammonimento: il Questore convoca il minore insieme ad almeno un genitore, ammonendolo oralmente e invitandolo a tenere una condotta conforme alla legge con specifiche prescrizioni.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CONOSCIAMOLO INSIEME…</a:t>
            </a:r>
            <a:endParaRPr lang="it-IT" dirty="0"/>
          </a:p>
        </p:txBody>
      </p:sp>
      <p:sp>
        <p:nvSpPr>
          <p:cNvPr id="15" name="Ovale 14">
            <a:hlinkClick r:id="rId2" action="ppaction://hlinksldjump"/>
          </p:cNvPr>
          <p:cNvSpPr/>
          <p:nvPr/>
        </p:nvSpPr>
        <p:spPr>
          <a:xfrm>
            <a:off x="4121180" y="1364298"/>
            <a:ext cx="4147609" cy="1144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IL BULLISMO E </a:t>
            </a:r>
            <a:r>
              <a:rPr lang="it-IT" sz="1600" dirty="0" smtClean="0"/>
              <a:t>ILCYBERBULLISMO</a:t>
            </a:r>
            <a:r>
              <a:rPr lang="it-IT" sz="1600" dirty="0"/>
              <a:t>: DIFFERENZE </a:t>
            </a:r>
          </a:p>
        </p:txBody>
      </p:sp>
      <p:sp>
        <p:nvSpPr>
          <p:cNvPr id="16" name="Ovale 15">
            <a:hlinkClick r:id="rId3" action="ppaction://hlinksldjump"/>
          </p:cNvPr>
          <p:cNvSpPr/>
          <p:nvPr/>
        </p:nvSpPr>
        <p:spPr>
          <a:xfrm>
            <a:off x="4453346" y="2686229"/>
            <a:ext cx="3488871" cy="1363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t>IL CYBERBULLISMO </a:t>
            </a:r>
          </a:p>
        </p:txBody>
      </p:sp>
      <p:sp>
        <p:nvSpPr>
          <p:cNvPr id="17" name="Ovale 16">
            <a:hlinkClick r:id="rId4" action="ppaction://hlinksldjump"/>
          </p:cNvPr>
          <p:cNvSpPr/>
          <p:nvPr/>
        </p:nvSpPr>
        <p:spPr>
          <a:xfrm>
            <a:off x="8791303" y="3082835"/>
            <a:ext cx="3017520" cy="1343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CATEGORIE </a:t>
            </a:r>
            <a:r>
              <a:rPr lang="it-IT" sz="1600" dirty="0" err="1" smtClean="0"/>
              <a:t>DI</a:t>
            </a:r>
            <a:r>
              <a:rPr lang="it-IT" sz="1600" dirty="0"/>
              <a:t> </a:t>
            </a:r>
            <a:r>
              <a:rPr lang="it-IT" sz="1600" dirty="0" smtClean="0"/>
              <a:t>CYBERBULLISMO</a:t>
            </a:r>
            <a:endParaRPr lang="it-IT" sz="1600" dirty="0"/>
          </a:p>
        </p:txBody>
      </p:sp>
      <p:sp>
        <p:nvSpPr>
          <p:cNvPr id="21" name="Ovale 20">
            <a:hlinkClick r:id="rId5" action="ppaction://hlinksldjump"/>
          </p:cNvPr>
          <p:cNvSpPr/>
          <p:nvPr/>
        </p:nvSpPr>
        <p:spPr>
          <a:xfrm>
            <a:off x="718457" y="3040828"/>
            <a:ext cx="3291840" cy="1001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I PROTAGONISTI E LE AZIONI</a:t>
            </a:r>
            <a:endParaRPr lang="it-IT" sz="1600" dirty="0"/>
          </a:p>
        </p:txBody>
      </p:sp>
      <p:sp>
        <p:nvSpPr>
          <p:cNvPr id="23" name="Ovale 22"/>
          <p:cNvSpPr/>
          <p:nvPr/>
        </p:nvSpPr>
        <p:spPr>
          <a:xfrm>
            <a:off x="1762540" y="5555532"/>
            <a:ext cx="2156318" cy="729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SITI UTILI</a:t>
            </a:r>
          </a:p>
        </p:txBody>
      </p:sp>
      <p:sp>
        <p:nvSpPr>
          <p:cNvPr id="24" name="Ovale 23"/>
          <p:cNvSpPr/>
          <p:nvPr/>
        </p:nvSpPr>
        <p:spPr>
          <a:xfrm>
            <a:off x="7694023" y="5399209"/>
            <a:ext cx="2129246" cy="729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t>IMMAGINI E VIDEO</a:t>
            </a:r>
          </a:p>
        </p:txBody>
      </p:sp>
      <p:sp>
        <p:nvSpPr>
          <p:cNvPr id="10" name="Ovale 9"/>
          <p:cNvSpPr/>
          <p:nvPr/>
        </p:nvSpPr>
        <p:spPr>
          <a:xfrm>
            <a:off x="4386469" y="4359965"/>
            <a:ext cx="3670852" cy="967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COSA PREVEDE</a:t>
            </a:r>
          </a:p>
          <a:p>
            <a:pPr algn="ctr"/>
            <a:r>
              <a:rPr lang="it-IT" sz="1600" dirty="0" smtClean="0"/>
              <a:t> LA LEGGE</a:t>
            </a:r>
            <a:endParaRPr lang="it-IT" sz="1600" dirty="0"/>
          </a:p>
        </p:txBody>
      </p:sp>
    </p:spTree>
    <p:extLst>
      <p:ext uri="{BB962C8B-B14F-4D97-AF65-F5344CB8AC3E}">
        <p14:creationId xmlns:p14="http://schemas.microsoft.com/office/powerpoint/2010/main" xmlns="" val="40734397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00" b="1" dirty="0" smtClean="0">
                <a:solidFill>
                  <a:srgbClr val="FF0000"/>
                </a:solidFill>
              </a:rPr>
              <a:t>Quali sono i comportamenti che rappresentano un reato?</a:t>
            </a:r>
            <a:r>
              <a:rPr lang="it-IT" sz="2200" b="1" dirty="0" smtClean="0"/>
              <a:t> </a:t>
            </a:r>
            <a:r>
              <a:rPr lang="it-IT" dirty="0" smtClean="0"/>
              <a:t/>
            </a:r>
            <a:br>
              <a:rPr lang="it-IT" dirty="0" smtClean="0"/>
            </a:br>
            <a:endParaRPr lang="it-IT" dirty="0"/>
          </a:p>
        </p:txBody>
      </p:sp>
      <p:sp>
        <p:nvSpPr>
          <p:cNvPr id="3" name="Segnaposto contenuto 2"/>
          <p:cNvSpPr>
            <a:spLocks noGrp="1"/>
          </p:cNvSpPr>
          <p:nvPr>
            <p:ph sz="quarter" idx="1"/>
          </p:nvPr>
        </p:nvSpPr>
        <p:spPr>
          <a:solidFill>
            <a:schemeClr val="accent1">
              <a:lumMod val="60000"/>
              <a:lumOff val="40000"/>
            </a:schemeClr>
          </a:solidFill>
        </p:spPr>
        <p:txBody>
          <a:bodyPr/>
          <a:lstStyle/>
          <a:p>
            <a:r>
              <a:rPr lang="it-IT" dirty="0" smtClean="0">
                <a:solidFill>
                  <a:srgbClr val="002060"/>
                </a:solidFill>
              </a:rPr>
              <a:t>I reati che interessano il fenomeno del </a:t>
            </a:r>
            <a:r>
              <a:rPr lang="it-IT" dirty="0" err="1" smtClean="0">
                <a:solidFill>
                  <a:srgbClr val="002060"/>
                </a:solidFill>
              </a:rPr>
              <a:t>cyberbullismo</a:t>
            </a:r>
            <a:r>
              <a:rPr lang="it-IT" dirty="0" smtClean="0">
                <a:solidFill>
                  <a:srgbClr val="002060"/>
                </a:solidFill>
              </a:rPr>
              <a:t> sono diversi:</a:t>
            </a:r>
          </a:p>
          <a:p>
            <a:r>
              <a:rPr lang="it-IT" dirty="0" smtClean="0">
                <a:solidFill>
                  <a:schemeClr val="accent3">
                    <a:lumMod val="75000"/>
                  </a:schemeClr>
                </a:solidFill>
              </a:rPr>
              <a:t>Diffamazione,</a:t>
            </a:r>
            <a:r>
              <a:rPr lang="it-IT" dirty="0" smtClean="0"/>
              <a:t> punibile ai sensi dell’art. 595 c.p.: tale reato è integrato tutte le volte in cui, comunicando con due o più persone, si offende l’altrui reputazione e quindi l’onore e il decoro della vittima.</a:t>
            </a:r>
          </a:p>
          <a:p>
            <a:r>
              <a:rPr lang="it-IT" dirty="0" smtClean="0"/>
              <a:t>In taluni casi potrebbero configurarsi i reati di </a:t>
            </a:r>
            <a:r>
              <a:rPr lang="it-IT" dirty="0" smtClean="0">
                <a:solidFill>
                  <a:schemeClr val="accent3"/>
                </a:solidFill>
              </a:rPr>
              <a:t>istigazione al suicidio</a:t>
            </a:r>
            <a:r>
              <a:rPr lang="it-IT" dirty="0" smtClean="0"/>
              <a:t> oppure di </a:t>
            </a:r>
            <a:r>
              <a:rPr lang="it-IT" dirty="0" smtClean="0">
                <a:solidFill>
                  <a:schemeClr val="accent3"/>
                </a:solidFill>
              </a:rPr>
              <a:t>atti persecutori</a:t>
            </a:r>
            <a:r>
              <a:rPr lang="it-IT" dirty="0" smtClean="0"/>
              <a:t>, nella veste del cosiddetto “</a:t>
            </a:r>
            <a:r>
              <a:rPr lang="it-IT" dirty="0" err="1" smtClean="0"/>
              <a:t>stalking</a:t>
            </a:r>
            <a:r>
              <a:rPr lang="it-IT" dirty="0" smtClean="0"/>
              <a:t> informatico”. </a:t>
            </a:r>
          </a:p>
          <a:p>
            <a:r>
              <a:rPr lang="it-IT" dirty="0" smtClean="0"/>
              <a:t>Potrebbero, in tali situazioni, essere consumati i reati di </a:t>
            </a:r>
            <a:r>
              <a:rPr lang="it-IT" dirty="0" smtClean="0">
                <a:solidFill>
                  <a:schemeClr val="accent3"/>
                </a:solidFill>
              </a:rPr>
              <a:t>minacce,</a:t>
            </a:r>
            <a:r>
              <a:rPr lang="it-IT" dirty="0" smtClean="0"/>
              <a:t> quello di </a:t>
            </a:r>
            <a:r>
              <a:rPr lang="it-IT" dirty="0" smtClean="0">
                <a:solidFill>
                  <a:schemeClr val="accent3"/>
                </a:solidFill>
              </a:rPr>
              <a:t>sostituzione di persona </a:t>
            </a:r>
            <a:r>
              <a:rPr lang="it-IT" dirty="0" smtClean="0"/>
              <a:t>e altri ancora.</a:t>
            </a: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Se il </a:t>
            </a:r>
            <a:r>
              <a:rPr lang="it-IT" b="1" dirty="0" err="1" smtClean="0"/>
              <a:t>cyberbullo</a:t>
            </a:r>
            <a:r>
              <a:rPr lang="it-IT" b="1" dirty="0" smtClean="0"/>
              <a:t> è un minore, cosa rischia e chi paga? </a:t>
            </a:r>
            <a:r>
              <a:rPr lang="it-IT" dirty="0" smtClean="0"/>
              <a:t/>
            </a:r>
            <a:br>
              <a:rPr lang="it-IT" dirty="0" smtClean="0"/>
            </a:br>
            <a:endParaRPr lang="it-IT" dirty="0"/>
          </a:p>
        </p:txBody>
      </p:sp>
      <p:sp>
        <p:nvSpPr>
          <p:cNvPr id="3" name="Segnaposto contenuto 2"/>
          <p:cNvSpPr>
            <a:spLocks noGrp="1"/>
          </p:cNvSpPr>
          <p:nvPr>
            <p:ph sz="quarter" idx="1"/>
          </p:nvPr>
        </p:nvSpPr>
        <p:spPr>
          <a:solidFill>
            <a:schemeClr val="accent3"/>
          </a:solidFill>
        </p:spPr>
        <p:txBody>
          <a:bodyPr/>
          <a:lstStyle/>
          <a:p>
            <a:r>
              <a:rPr lang="it-IT" dirty="0" smtClean="0"/>
              <a:t>Il minore rischia una condanna penale irrogata dal Tribunale per i minorenni, in ossequio alle regole dettate dal D.P.R. </a:t>
            </a:r>
            <a:r>
              <a:rPr lang="it-IT" dirty="0" err="1" smtClean="0"/>
              <a:t>n°</a:t>
            </a:r>
            <a:r>
              <a:rPr lang="it-IT" dirty="0" smtClean="0"/>
              <a:t> 448/1988. L’ordinamento italiano è uno dei pochi a prevedere delle norme speciali per gli imputati minorenni, con un trattamento di favore volto alla </a:t>
            </a:r>
            <a:r>
              <a:rPr lang="it-IT" dirty="0" err="1" smtClean="0"/>
              <a:t>risocializzazione</a:t>
            </a:r>
            <a:r>
              <a:rPr lang="it-IT" dirty="0" smtClean="0"/>
              <a:t> del giovane, nei confronti del quale è auspicabile una rieducazione più veloce e, nella maggior parte dei casi, definitiva. In questa prospettiva, solo per fare un esempio, è sempre possibile richiedere – ex art. 28 del Decreto – una messa alla prova del minore (per i maggiorenni ciò è consentito solo a determinate condizioni), e quindi una reintegrazione attraverso il positivo espletamento di lavori di pubblica utilità o iniziative simili. </a:t>
            </a:r>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É la vittima che deve denunciare? E come? Dopo la denuncia cosa succede?</a:t>
            </a:r>
            <a:r>
              <a:rPr lang="it-IT" dirty="0" smtClean="0"/>
              <a:t/>
            </a:r>
            <a:br>
              <a:rPr lang="it-IT" dirty="0" smtClean="0"/>
            </a:br>
            <a:endParaRPr lang="it-IT" dirty="0"/>
          </a:p>
        </p:txBody>
      </p:sp>
      <p:sp>
        <p:nvSpPr>
          <p:cNvPr id="3" name="Segnaposto contenuto 2"/>
          <p:cNvSpPr>
            <a:spLocks noGrp="1"/>
          </p:cNvSpPr>
          <p:nvPr>
            <p:ph sz="quarter" idx="1"/>
          </p:nvPr>
        </p:nvSpPr>
        <p:spPr>
          <a:solidFill>
            <a:schemeClr val="accent4">
              <a:lumMod val="50000"/>
            </a:schemeClr>
          </a:solidFill>
        </p:spPr>
        <p:txBody>
          <a:bodyPr/>
          <a:lstStyle/>
          <a:p>
            <a:r>
              <a:rPr lang="it-IT" dirty="0" smtClean="0"/>
              <a:t>Per i reati perseguibili a querela di parte, è la </a:t>
            </a:r>
            <a:r>
              <a:rPr lang="it-IT" dirty="0" smtClean="0"/>
              <a:t>vittima, </a:t>
            </a:r>
            <a:r>
              <a:rPr lang="it-IT" dirty="0" smtClean="0"/>
              <a:t>e quindi il </a:t>
            </a:r>
            <a:r>
              <a:rPr lang="it-IT" dirty="0" smtClean="0"/>
              <a:t>minore, </a:t>
            </a:r>
            <a:r>
              <a:rPr lang="it-IT" dirty="0" smtClean="0"/>
              <a:t>a dover denunciare. In sua vece però, in quanto titolari della responsabilità genitoriale, potranno farlo anche la madre e/o il padre. </a:t>
            </a:r>
          </a:p>
          <a:p>
            <a:r>
              <a:rPr lang="it-IT" dirty="0" smtClean="0"/>
              <a:t>Anzi, per la Cassazione ha precisato che non ha rilievo giuridico alcuno che il minore sia o meno a conoscenza del fatto illecito in suo danno, giacché in nessun caso la sua contraria volontà potrebbe prevalere sulla volontà del genitore orientata all’esercizio del diritto di querela: il genitore può denunciare anche se il minore nulla sa o si opporrebbe alla decisione di adire le Autorità.</a:t>
            </a:r>
          </a:p>
          <a:p>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xmlns="" val="2474488606"/>
              </p:ext>
            </p:extLst>
          </p:nvPr>
        </p:nvGraphicFramePr>
        <p:xfrm>
          <a:off x="697469" y="115330"/>
          <a:ext cx="11354488" cy="661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20546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00B0F0"/>
                </a:solidFill>
              </a:rPr>
              <a:t>ALCUNI CONSIGLI</a:t>
            </a:r>
            <a:endParaRPr lang="it-IT" dirty="0">
              <a:solidFill>
                <a:srgbClr val="00B0F0"/>
              </a:solidFill>
            </a:endParaRPr>
          </a:p>
        </p:txBody>
      </p:sp>
      <p:sp>
        <p:nvSpPr>
          <p:cNvPr id="3" name="Segnaposto contenuto 2"/>
          <p:cNvSpPr>
            <a:spLocks noGrp="1"/>
          </p:cNvSpPr>
          <p:nvPr>
            <p:ph sz="quarter" idx="1"/>
          </p:nvPr>
        </p:nvSpPr>
        <p:spPr>
          <a:xfrm>
            <a:off x="615007" y="1593669"/>
            <a:ext cx="9613861" cy="4316394"/>
          </a:xfrm>
          <a:solidFill>
            <a:srgbClr val="00B050"/>
          </a:solidFill>
        </p:spPr>
        <p:txBody>
          <a:bodyPr>
            <a:normAutofit fontScale="92500" lnSpcReduction="20000"/>
          </a:bodyPr>
          <a:lstStyle/>
          <a:p>
            <a:endParaRPr lang="it-IT" dirty="0" smtClean="0"/>
          </a:p>
          <a:p>
            <a:r>
              <a:rPr lang="it-IT" dirty="0" smtClean="0">
                <a:solidFill>
                  <a:srgbClr val="FF0000"/>
                </a:solidFill>
              </a:rPr>
              <a:t>RISPETTARE</a:t>
            </a:r>
            <a:r>
              <a:rPr lang="it-IT" dirty="0" smtClean="0"/>
              <a:t> gli amici virtuali come gli amici reali ( molto spesso si tratta delle stesse persone)</a:t>
            </a:r>
          </a:p>
          <a:p>
            <a:endParaRPr lang="it-IT" dirty="0" smtClean="0"/>
          </a:p>
          <a:p>
            <a:r>
              <a:rPr lang="it-IT" dirty="0" smtClean="0">
                <a:solidFill>
                  <a:srgbClr val="0070C0"/>
                </a:solidFill>
              </a:rPr>
              <a:t>BLOCCATE</a:t>
            </a:r>
            <a:r>
              <a:rPr lang="it-IT" dirty="0" smtClean="0"/>
              <a:t> chi vi infastidisce e, se possibile segnalate il profilo agli amministratori del sito o del social network</a:t>
            </a:r>
          </a:p>
          <a:p>
            <a:endParaRPr lang="it-IT" dirty="0" smtClean="0"/>
          </a:p>
          <a:p>
            <a:r>
              <a:rPr lang="it-IT" dirty="0" smtClean="0">
                <a:solidFill>
                  <a:srgbClr val="C00000"/>
                </a:solidFill>
              </a:rPr>
              <a:t>SE SIETE VITTIME </a:t>
            </a:r>
            <a:r>
              <a:rPr lang="it-IT" dirty="0" smtClean="0"/>
              <a:t>di fenomeni di </a:t>
            </a:r>
            <a:r>
              <a:rPr lang="it-IT" dirty="0" err="1" smtClean="0"/>
              <a:t>cyberbullismo</a:t>
            </a:r>
            <a:r>
              <a:rPr lang="it-IT" dirty="0" smtClean="0"/>
              <a:t>, ricordatevi di non cancellare le prove in vostro possesso</a:t>
            </a:r>
          </a:p>
          <a:p>
            <a:endParaRPr lang="it-IT" dirty="0" smtClean="0"/>
          </a:p>
          <a:p>
            <a:pPr>
              <a:buNone/>
            </a:pPr>
            <a:endParaRPr lang="it-IT" dirty="0" smtClean="0"/>
          </a:p>
          <a:p>
            <a:r>
              <a:rPr lang="it-IT" dirty="0" smtClean="0">
                <a:solidFill>
                  <a:srgbClr val="002060"/>
                </a:solidFill>
              </a:rPr>
              <a:t>NON VENDICATEVI </a:t>
            </a:r>
            <a:r>
              <a:rPr lang="it-IT" dirty="0" smtClean="0"/>
              <a:t>replicando a tono e </a:t>
            </a:r>
            <a:r>
              <a:rPr lang="it-IT" dirty="0" err="1" smtClean="0"/>
              <a:t>metTendo</a:t>
            </a:r>
            <a:r>
              <a:rPr lang="it-IT" dirty="0" smtClean="0"/>
              <a:t> i sullo stesso piano di chi vi attacca: finireste per peggiorare la situazione</a:t>
            </a:r>
          </a:p>
          <a:p>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Per saperne di più…</a:t>
            </a:r>
            <a:endParaRPr lang="it-IT" dirty="0"/>
          </a:p>
        </p:txBody>
      </p:sp>
      <p:sp>
        <p:nvSpPr>
          <p:cNvPr id="3" name="Segnaposto contenuto 2"/>
          <p:cNvSpPr>
            <a:spLocks noGrp="1"/>
          </p:cNvSpPr>
          <p:nvPr>
            <p:ph sz="quarter" idx="1"/>
          </p:nvPr>
        </p:nvSpPr>
        <p:spPr>
          <a:solidFill>
            <a:schemeClr val="accent3">
              <a:lumMod val="40000"/>
              <a:lumOff val="60000"/>
            </a:schemeClr>
          </a:solidFill>
        </p:spPr>
        <p:txBody>
          <a:bodyPr>
            <a:normAutofit fontScale="70000" lnSpcReduction="20000"/>
          </a:bodyPr>
          <a:lstStyle/>
          <a:p>
            <a:pPr algn="just">
              <a:buNone/>
            </a:pPr>
            <a:r>
              <a:rPr lang="it-IT" dirty="0" smtClean="0"/>
              <a:t>A differenza di quanto succedeva prima della diffusione di massa di Internet e dell’accesso sempre più facile a dispositivi ormai tutti connessi online, i più giovani si trovano a dover gestire la propria identità non solo nella vita reale, ma anche online, un po’come una volta succedeva a VIP e a personaggi pubblici:si tratta di una responsabilità che tocca chiunque scelga di avere un profilo su un social network e, di conseguenza, anche la stragrande maggioranza dei più giovani.</a:t>
            </a:r>
          </a:p>
          <a:p>
            <a:pPr algn="just">
              <a:buNone/>
            </a:pPr>
            <a:r>
              <a:rPr lang="it-IT" dirty="0" smtClean="0"/>
              <a:t>Dati, informazioni e azioni non appartengono più (solo) ai legittimi proprietari poiché lasciano una traccia, spesso indelebile, in Rete: è dunque molto importante che gli studenti se ne rendano conto, e che scelgano cosa mettere online con scrupolosità,valutando attentamente le eventuali conseguenze immediate (come si presentano, che immagine di sé danno, che tipo di relazioni strutturano, come vengono percepiti dai loro amici) e future (identità in divenire di bambini e di adolescenti che, in alcuni casi, potrebbero trovarsi a dover fare i conti con “tracce” discutibili del passato, fino ad arrivare al caso estremo in cui anche trovare un lavoro potrebbe essere un problema a causa da ciò che hanno pubblicato o reso noto online anni prima).</a:t>
            </a:r>
          </a:p>
          <a:p>
            <a:pPr algn="just">
              <a:buNone/>
            </a:pPr>
            <a:endParaRPr lang="it-IT" dirty="0" smtClean="0"/>
          </a:p>
          <a:p>
            <a:pPr algn="just">
              <a:buNone/>
            </a:pPr>
            <a:r>
              <a:rPr lang="it-IT" dirty="0" smtClean="0"/>
              <a:t>Certo non è facile per un teenager entrare in quest’ottica, tuttavia è bene cominciare a riflettere sui comportamenti online e sulla propria identità pubblica e virtuale fin da giovanissimi.</a:t>
            </a:r>
          </a:p>
        </p:txBody>
      </p:sp>
    </p:spTree>
    <p:extLst>
      <p:ext uri="{BB962C8B-B14F-4D97-AF65-F5344CB8AC3E}">
        <p14:creationId xmlns:p14="http://schemas.microsoft.com/office/powerpoint/2010/main" xmlns="" val="439660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Una storia vera…Amanda Todd</a:t>
            </a:r>
            <a:br>
              <a:rPr lang="it-IT" dirty="0" smtClean="0"/>
            </a:br>
            <a:r>
              <a:rPr lang="it-IT" dirty="0" smtClean="0"/>
              <a:t>                             … e un film per riflettere.</a:t>
            </a:r>
            <a:endParaRPr lang="it-IT" dirty="0"/>
          </a:p>
        </p:txBody>
      </p:sp>
      <p:sp>
        <p:nvSpPr>
          <p:cNvPr id="3" name="Rettangolo 2"/>
          <p:cNvSpPr/>
          <p:nvPr/>
        </p:nvSpPr>
        <p:spPr>
          <a:xfrm>
            <a:off x="3048000" y="2511514"/>
            <a:ext cx="6096000" cy="1200329"/>
          </a:xfrm>
          <a:prstGeom prst="rect">
            <a:avLst/>
          </a:prstGeom>
        </p:spPr>
        <p:txBody>
          <a:bodyPr>
            <a:spAutoFit/>
          </a:bodyPr>
          <a:lstStyle/>
          <a:p>
            <a:r>
              <a:rPr lang="it-IT" dirty="0">
                <a:hlinkClick r:id="rId2"/>
              </a:rPr>
              <a:t>https://</a:t>
            </a:r>
            <a:r>
              <a:rPr lang="it-IT" dirty="0" smtClean="0">
                <a:hlinkClick r:id="rId2"/>
              </a:rPr>
              <a:t>www.bing.com/videos/search?q=amanda+todd+video+sottotitolato&amp;view=detail&amp;mid=ACCB66659A00ED390468ACCB66659A00ED390468&amp;FORM=VIRE</a:t>
            </a:r>
            <a:endParaRPr lang="it-IT" dirty="0" smtClean="0"/>
          </a:p>
          <a:p>
            <a:endParaRPr lang="it-IT" dirty="0"/>
          </a:p>
        </p:txBody>
      </p:sp>
      <p:sp>
        <p:nvSpPr>
          <p:cNvPr id="5" name="Rettangolo 4"/>
          <p:cNvSpPr/>
          <p:nvPr/>
        </p:nvSpPr>
        <p:spPr>
          <a:xfrm>
            <a:off x="3048000" y="5034827"/>
            <a:ext cx="6096000" cy="1200329"/>
          </a:xfrm>
          <a:prstGeom prst="rect">
            <a:avLst/>
          </a:prstGeom>
        </p:spPr>
        <p:txBody>
          <a:bodyPr>
            <a:spAutoFit/>
          </a:bodyPr>
          <a:lstStyle/>
          <a:p>
            <a:r>
              <a:rPr lang="it-IT" dirty="0">
                <a:hlinkClick r:id="rId3"/>
              </a:rPr>
              <a:t>https://</a:t>
            </a:r>
            <a:r>
              <a:rPr lang="it-IT" dirty="0" smtClean="0">
                <a:hlinkClick r:id="rId3"/>
              </a:rPr>
              <a:t>www.bing.com/videos/search?q=cyberbully+pettegolezzi+online+youtube&amp;view=detail&amp;mid=8A4F52A52C40F65871868A4F52A52C40F6587186&amp;FORM=VIRE</a:t>
            </a:r>
            <a:endParaRPr lang="it-IT" dirty="0" smtClean="0"/>
          </a:p>
          <a:p>
            <a:endParaRPr lang="it-IT" dirty="0"/>
          </a:p>
        </p:txBody>
      </p:sp>
      <p:pic>
        <p:nvPicPr>
          <p:cNvPr id="7" name="Immagine 6"/>
          <p:cNvPicPr>
            <a:picLocks noChangeAspect="1"/>
          </p:cNvPicPr>
          <p:nvPr/>
        </p:nvPicPr>
        <p:blipFill>
          <a:blip r:embed="rId4"/>
          <a:stretch>
            <a:fillRect/>
          </a:stretch>
        </p:blipFill>
        <p:spPr>
          <a:xfrm>
            <a:off x="9287985" y="3513097"/>
            <a:ext cx="2850292" cy="3307070"/>
          </a:xfrm>
          <a:prstGeom prst="rect">
            <a:avLst/>
          </a:prstGeom>
        </p:spPr>
      </p:pic>
      <p:sp>
        <p:nvSpPr>
          <p:cNvPr id="8" name="CasellaDiTesto 7"/>
          <p:cNvSpPr txBox="1"/>
          <p:nvPr/>
        </p:nvSpPr>
        <p:spPr>
          <a:xfrm>
            <a:off x="1738184" y="2858530"/>
            <a:ext cx="1309816" cy="1309134"/>
          </a:xfrm>
          <a:prstGeom prst="rect">
            <a:avLst/>
          </a:prstGeom>
          <a:noFill/>
        </p:spPr>
        <p:txBody>
          <a:bodyPr wrap="square" rtlCol="0">
            <a:spAutoFit/>
          </a:bodyPr>
          <a:lstStyle/>
          <a:p>
            <a:endParaRPr lang="it-IT" dirty="0"/>
          </a:p>
        </p:txBody>
      </p:sp>
      <p:pic>
        <p:nvPicPr>
          <p:cNvPr id="9" name="Immagine 8"/>
          <p:cNvPicPr>
            <a:picLocks noChangeAspect="1"/>
          </p:cNvPicPr>
          <p:nvPr/>
        </p:nvPicPr>
        <p:blipFill>
          <a:blip r:embed="rId5"/>
          <a:stretch>
            <a:fillRect/>
          </a:stretch>
        </p:blipFill>
        <p:spPr>
          <a:xfrm>
            <a:off x="53723" y="2004755"/>
            <a:ext cx="3016753" cy="2022260"/>
          </a:xfrm>
          <a:prstGeom prst="rect">
            <a:avLst/>
          </a:prstGeom>
        </p:spPr>
      </p:pic>
    </p:spTree>
    <p:extLst>
      <p:ext uri="{BB962C8B-B14F-4D97-AF65-F5344CB8AC3E}">
        <p14:creationId xmlns:p14="http://schemas.microsoft.com/office/powerpoint/2010/main" xmlns="" val="3884928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ccia a destra 3">
            <a:hlinkClick r:id="rId2"/>
          </p:cNvPr>
          <p:cNvSpPr/>
          <p:nvPr/>
        </p:nvSpPr>
        <p:spPr>
          <a:xfrm rot="2485837">
            <a:off x="8189043" y="3612598"/>
            <a:ext cx="4162366" cy="2783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 tu…cosa ne pensi?</a:t>
            </a:r>
            <a:endParaRPr lang="it-IT" dirty="0"/>
          </a:p>
        </p:txBody>
      </p:sp>
      <p:pic>
        <p:nvPicPr>
          <p:cNvPr id="5" name="Immagine 4"/>
          <p:cNvPicPr>
            <a:picLocks noChangeAspect="1"/>
          </p:cNvPicPr>
          <p:nvPr/>
        </p:nvPicPr>
        <p:blipFill>
          <a:blip r:embed="rId3"/>
          <a:stretch>
            <a:fillRect/>
          </a:stretch>
        </p:blipFill>
        <p:spPr>
          <a:xfrm>
            <a:off x="1194486" y="439307"/>
            <a:ext cx="6594352" cy="5615503"/>
          </a:xfrm>
          <a:prstGeom prst="rect">
            <a:avLst/>
          </a:prstGeom>
        </p:spPr>
      </p:pic>
    </p:spTree>
    <p:extLst>
      <p:ext uri="{BB962C8B-B14F-4D97-AF65-F5344CB8AC3E}">
        <p14:creationId xmlns:p14="http://schemas.microsoft.com/office/powerpoint/2010/main" xmlns="" val="1033885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dirty="0" err="1" smtClean="0"/>
              <a:t>Cyberbullismo</a:t>
            </a:r>
            <a:r>
              <a:rPr lang="it-IT" dirty="0" smtClean="0"/>
              <a:t>: definizione</a:t>
            </a:r>
            <a:endParaRPr lang="it-IT" dirty="0"/>
          </a:p>
        </p:txBody>
      </p:sp>
      <p:sp>
        <p:nvSpPr>
          <p:cNvPr id="3" name="Ovale 2"/>
          <p:cNvSpPr/>
          <p:nvPr/>
        </p:nvSpPr>
        <p:spPr>
          <a:xfrm>
            <a:off x="2390504" y="1619794"/>
            <a:ext cx="7955280" cy="4820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rgbClr val="002060"/>
                </a:solidFill>
              </a:rPr>
              <a:t>Il termine “</a:t>
            </a:r>
            <a:r>
              <a:rPr lang="it-IT" sz="2000" dirty="0" err="1" smtClean="0">
                <a:solidFill>
                  <a:srgbClr val="002060"/>
                </a:solidFill>
              </a:rPr>
              <a:t>Cyberbullismo</a:t>
            </a:r>
            <a:r>
              <a:rPr lang="it-IT" sz="2000" dirty="0" smtClean="0">
                <a:solidFill>
                  <a:srgbClr val="002060"/>
                </a:solidFill>
              </a:rPr>
              <a:t>” fu coniato dall'educatore canadese Bill </a:t>
            </a:r>
            <a:r>
              <a:rPr lang="it-IT" sz="2000" dirty="0" err="1" smtClean="0">
                <a:solidFill>
                  <a:srgbClr val="002060"/>
                </a:solidFill>
              </a:rPr>
              <a:t>Belsey</a:t>
            </a:r>
            <a:r>
              <a:rPr lang="it-IT" sz="2000" dirty="0" smtClean="0">
                <a:solidFill>
                  <a:srgbClr val="002060"/>
                </a:solidFill>
              </a:rPr>
              <a:t> nel 2002. </a:t>
            </a:r>
          </a:p>
          <a:p>
            <a:pPr algn="ctr">
              <a:buNone/>
            </a:pPr>
            <a:r>
              <a:rPr lang="it-IT" sz="2000" i="1" dirty="0" smtClean="0">
                <a:solidFill>
                  <a:srgbClr val="002060"/>
                </a:solidFill>
              </a:rPr>
              <a:t>   </a:t>
            </a:r>
            <a:r>
              <a:rPr lang="it-IT" sz="2000" i="1" dirty="0" smtClean="0">
                <a:solidFill>
                  <a:srgbClr val="002060"/>
                </a:solidFill>
              </a:rPr>
              <a:t>“ </a:t>
            </a:r>
            <a:r>
              <a:rPr lang="it-IT" sz="2000" i="1" dirty="0" smtClean="0">
                <a:solidFill>
                  <a:srgbClr val="002060"/>
                </a:solidFill>
              </a:rPr>
              <a:t>Il </a:t>
            </a:r>
            <a:r>
              <a:rPr lang="it-IT" sz="2000" i="1" dirty="0" err="1" smtClean="0">
                <a:solidFill>
                  <a:srgbClr val="002060"/>
                </a:solidFill>
              </a:rPr>
              <a:t>cyberbullismo</a:t>
            </a:r>
            <a:r>
              <a:rPr lang="it-IT" sz="2000" i="1" dirty="0" smtClean="0">
                <a:solidFill>
                  <a:srgbClr val="002060"/>
                </a:solidFill>
              </a:rPr>
              <a:t> definisce un insieme di azioni aggressive e intenzionali, di una singola persona o di un gruppo, realizzate mediante strumenti elettronici (sms, mms, foto, video, </a:t>
            </a:r>
            <a:r>
              <a:rPr lang="it-IT" sz="2000" i="1" dirty="0" err="1" smtClean="0">
                <a:solidFill>
                  <a:srgbClr val="002060"/>
                </a:solidFill>
              </a:rPr>
              <a:t>email</a:t>
            </a:r>
            <a:r>
              <a:rPr lang="it-IT" sz="2000" i="1" dirty="0" smtClean="0">
                <a:solidFill>
                  <a:srgbClr val="002060"/>
                </a:solidFill>
              </a:rPr>
              <a:t>, </a:t>
            </a:r>
            <a:r>
              <a:rPr lang="it-IT" sz="2000" i="1" dirty="0" err="1" smtClean="0">
                <a:solidFill>
                  <a:srgbClr val="002060"/>
                </a:solidFill>
              </a:rPr>
              <a:t>chatt</a:t>
            </a:r>
            <a:r>
              <a:rPr lang="it-IT" sz="2000" i="1" dirty="0" smtClean="0">
                <a:solidFill>
                  <a:srgbClr val="002060"/>
                </a:solidFill>
              </a:rPr>
              <a:t> </a:t>
            </a:r>
            <a:r>
              <a:rPr lang="it-IT" sz="2000" i="1" dirty="0" err="1" smtClean="0">
                <a:solidFill>
                  <a:srgbClr val="002060"/>
                </a:solidFill>
              </a:rPr>
              <a:t>rooms</a:t>
            </a:r>
            <a:r>
              <a:rPr lang="it-IT" sz="2000" i="1" dirty="0" smtClean="0">
                <a:solidFill>
                  <a:srgbClr val="002060"/>
                </a:solidFill>
              </a:rPr>
              <a:t>, </a:t>
            </a:r>
            <a:r>
              <a:rPr lang="it-IT" sz="2000" i="1" dirty="0" err="1" smtClean="0">
                <a:solidFill>
                  <a:srgbClr val="002060"/>
                </a:solidFill>
              </a:rPr>
              <a:t>istant</a:t>
            </a:r>
            <a:r>
              <a:rPr lang="it-IT" sz="2000" i="1" dirty="0" smtClean="0">
                <a:solidFill>
                  <a:srgbClr val="002060"/>
                </a:solidFill>
              </a:rPr>
              <a:t> </a:t>
            </a:r>
            <a:r>
              <a:rPr lang="it-IT" sz="2000" i="1" dirty="0" err="1" smtClean="0">
                <a:solidFill>
                  <a:srgbClr val="002060"/>
                </a:solidFill>
              </a:rPr>
              <a:t>messaging</a:t>
            </a:r>
            <a:r>
              <a:rPr lang="it-IT" sz="2000" i="1" dirty="0" smtClean="0">
                <a:solidFill>
                  <a:srgbClr val="002060"/>
                </a:solidFill>
              </a:rPr>
              <a:t>, siti web, telefonate), il cui obiettivo è quello di provocare danni ad un coetaneo incapace a </a:t>
            </a:r>
            <a:r>
              <a:rPr lang="it-IT" sz="2000" i="1" dirty="0" smtClean="0">
                <a:solidFill>
                  <a:srgbClr val="002060"/>
                </a:solidFill>
              </a:rPr>
              <a:t>difendersi”.</a:t>
            </a:r>
            <a:endParaRPr lang="it-IT" sz="2000" dirty="0">
              <a:solidFill>
                <a:srgbClr val="002060"/>
              </a:solidFill>
            </a:endParaRPr>
          </a:p>
        </p:txBody>
      </p:sp>
    </p:spTree>
    <p:extLst>
      <p:ext uri="{BB962C8B-B14F-4D97-AF65-F5344CB8AC3E}">
        <p14:creationId xmlns:p14="http://schemas.microsoft.com/office/powerpoint/2010/main" xmlns="" val="18317726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p:txBody>
          <a:bodyPr>
            <a:normAutofit/>
          </a:bodyPr>
          <a:lstStyle/>
          <a:p>
            <a:endParaRPr lang="it-IT" dirty="0" smtClean="0"/>
          </a:p>
          <a:p>
            <a:pPr>
              <a:buNone/>
            </a:pPr>
            <a:r>
              <a:rPr lang="it-IT" sz="2600" dirty="0" smtClean="0"/>
              <a:t> </a:t>
            </a:r>
            <a:r>
              <a:rPr lang="it-IT" sz="2200" i="1" dirty="0" smtClean="0"/>
              <a:t> </a:t>
            </a:r>
          </a:p>
          <a:p>
            <a:endParaRPr lang="it-IT" sz="2200" dirty="0" smtClean="0"/>
          </a:p>
        </p:txBody>
      </p:sp>
      <p:sp>
        <p:nvSpPr>
          <p:cNvPr id="5" name="Rettangolo arrotondato 4"/>
          <p:cNvSpPr/>
          <p:nvPr/>
        </p:nvSpPr>
        <p:spPr>
          <a:xfrm>
            <a:off x="1280160" y="1423851"/>
            <a:ext cx="9280516" cy="1515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accent5">
                    <a:lumMod val="50000"/>
                  </a:schemeClr>
                </a:solidFill>
              </a:rPr>
              <a:t>Oppure, secondo la definizione contenuta nella</a:t>
            </a:r>
            <a:r>
              <a:rPr lang="it-IT" sz="2000" b="1" i="1" dirty="0" smtClean="0">
                <a:solidFill>
                  <a:schemeClr val="accent5">
                    <a:lumMod val="50000"/>
                  </a:schemeClr>
                </a:solidFill>
              </a:rPr>
              <a:t> Legge 2017, n. 71, art.1</a:t>
            </a:r>
            <a:r>
              <a:rPr lang="it-IT" sz="2000" dirty="0" smtClean="0">
                <a:solidFill>
                  <a:schemeClr val="accent5">
                    <a:lumMod val="50000"/>
                  </a:schemeClr>
                </a:solidFill>
              </a:rPr>
              <a:t> </a:t>
            </a:r>
            <a:r>
              <a:rPr lang="it-IT" dirty="0" smtClean="0"/>
              <a:t>: </a:t>
            </a:r>
            <a:endParaRPr lang="it-IT" dirty="0"/>
          </a:p>
        </p:txBody>
      </p:sp>
      <p:sp>
        <p:nvSpPr>
          <p:cNvPr id="6" name="Rettangolo arrotondato 5"/>
          <p:cNvSpPr/>
          <p:nvPr/>
        </p:nvSpPr>
        <p:spPr>
          <a:xfrm>
            <a:off x="1293223" y="3474720"/>
            <a:ext cx="91440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solidFill>
                  <a:srgbClr val="002060"/>
                </a:solidFill>
              </a:rPr>
              <a:t>“</a:t>
            </a:r>
            <a:r>
              <a:rPr lang="it-IT" b="1" i="1" dirty="0" smtClean="0">
                <a:solidFill>
                  <a:srgbClr val="002060"/>
                </a:solidFill>
              </a:rPr>
              <a:t>Qualunque forma di pressione, aggressione, molestia, ricatto, ingiuria, denigrazione, diffamazione, furto d'identità, alterazione, acquisizione illecita, manipolazione, trattamento illecito di dati personali in danno di minorenni, realizzata per via telematica, nonché la diffusione di contenuti on </a:t>
            </a:r>
            <a:r>
              <a:rPr lang="it-IT" b="1" i="1" dirty="0" err="1" smtClean="0">
                <a:solidFill>
                  <a:srgbClr val="002060"/>
                </a:solidFill>
              </a:rPr>
              <a:t>line</a:t>
            </a:r>
            <a:r>
              <a:rPr lang="it-IT" b="1" i="1" dirty="0" smtClean="0">
                <a:solidFill>
                  <a:srgbClr val="002060"/>
                </a:solidFill>
              </a:rPr>
              <a:t> aventi ad oggetto anche uno o più componenti della famiglia del minore”</a:t>
            </a:r>
            <a:r>
              <a:rPr lang="it-IT" b="1" i="1" dirty="0" smtClean="0"/>
              <a:t> </a:t>
            </a:r>
          </a:p>
          <a:p>
            <a:pPr>
              <a:buNone/>
            </a:pP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020416" y="274638"/>
            <a:ext cx="9819862" cy="772284"/>
          </a:xfrm>
        </p:spPr>
        <p:txBody>
          <a:bodyPr>
            <a:normAutofit fontScale="90000"/>
          </a:bodyPr>
          <a:lstStyle/>
          <a:p>
            <a:r>
              <a:rPr lang="it-IT" sz="2800" b="1" dirty="0" smtClean="0">
                <a:solidFill>
                  <a:srgbClr val="C00000"/>
                </a:solidFill>
              </a:rPr>
              <a:t>PERCHÉ È UN FENOMENO COSÌ PERICOLOSO?</a:t>
            </a:r>
            <a:r>
              <a:rPr lang="it-IT" sz="2800" dirty="0" smtClean="0">
                <a:solidFill>
                  <a:srgbClr val="C00000"/>
                </a:solidFill>
              </a:rPr>
              <a:t/>
            </a:r>
            <a:br>
              <a:rPr lang="it-IT" sz="2800" dirty="0" smtClean="0">
                <a:solidFill>
                  <a:srgbClr val="C00000"/>
                </a:solidFill>
              </a:rPr>
            </a:br>
            <a:endParaRPr lang="it-IT" sz="2800" dirty="0">
              <a:solidFill>
                <a:srgbClr val="C00000"/>
              </a:solidFill>
            </a:endParaRPr>
          </a:p>
        </p:txBody>
      </p:sp>
      <p:sp>
        <p:nvSpPr>
          <p:cNvPr id="2" name="Segnaposto contenuto 1"/>
          <p:cNvSpPr>
            <a:spLocks noGrp="1"/>
          </p:cNvSpPr>
          <p:nvPr>
            <p:ph sz="quarter" idx="1"/>
          </p:nvPr>
        </p:nvSpPr>
        <p:spPr/>
        <p:txBody>
          <a:bodyPr>
            <a:normAutofit/>
          </a:bodyPr>
          <a:lstStyle/>
          <a:p>
            <a:pPr>
              <a:buNone/>
            </a:pPr>
            <a:r>
              <a:rPr lang="it-IT" dirty="0" smtClean="0">
                <a:solidFill>
                  <a:schemeClr val="tx2">
                    <a:lumMod val="75000"/>
                  </a:schemeClr>
                </a:solidFill>
              </a:rPr>
              <a:t>. </a:t>
            </a:r>
          </a:p>
          <a:p>
            <a:endParaRPr lang="it-IT" dirty="0" smtClean="0">
              <a:solidFill>
                <a:srgbClr val="C00000"/>
              </a:solidFill>
            </a:endParaRPr>
          </a:p>
          <a:p>
            <a:endParaRPr lang="it-IT" dirty="0" smtClean="0">
              <a:solidFill>
                <a:srgbClr val="C00000"/>
              </a:solidFill>
            </a:endParaRPr>
          </a:p>
          <a:p>
            <a:endParaRPr lang="it-IT" dirty="0" smtClean="0">
              <a:solidFill>
                <a:srgbClr val="C00000"/>
              </a:solidFill>
            </a:endParaRPr>
          </a:p>
          <a:p>
            <a:endParaRPr lang="it-IT" dirty="0" smtClean="0">
              <a:solidFill>
                <a:srgbClr val="C00000"/>
              </a:solidFill>
            </a:endParaRPr>
          </a:p>
          <a:p>
            <a:endParaRPr lang="it-IT" dirty="0" smtClean="0">
              <a:solidFill>
                <a:srgbClr val="C00000"/>
              </a:solidFill>
            </a:endParaRPr>
          </a:p>
          <a:p>
            <a:pPr>
              <a:buNone/>
            </a:pPr>
            <a:r>
              <a:rPr lang="it-IT" dirty="0" smtClean="0">
                <a:solidFill>
                  <a:srgbClr val="C00000"/>
                </a:solidFill>
              </a:rPr>
              <a:t> </a:t>
            </a:r>
            <a:endParaRPr lang="it-IT" dirty="0">
              <a:solidFill>
                <a:srgbClr val="C00000"/>
              </a:solidFill>
            </a:endParaRPr>
          </a:p>
        </p:txBody>
      </p:sp>
      <p:sp>
        <p:nvSpPr>
          <p:cNvPr id="5" name="Rettangolo arrotondato 4"/>
          <p:cNvSpPr/>
          <p:nvPr/>
        </p:nvSpPr>
        <p:spPr>
          <a:xfrm>
            <a:off x="914400" y="1086679"/>
            <a:ext cx="9899374" cy="2544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2">
                    <a:lumMod val="75000"/>
                  </a:schemeClr>
                </a:solidFill>
              </a:rPr>
              <a:t>Il </a:t>
            </a:r>
            <a:r>
              <a:rPr lang="it-IT" dirty="0" err="1" smtClean="0">
                <a:solidFill>
                  <a:schemeClr val="tx2">
                    <a:lumMod val="75000"/>
                  </a:schemeClr>
                </a:solidFill>
              </a:rPr>
              <a:t>cyberbullismo</a:t>
            </a:r>
            <a:r>
              <a:rPr lang="it-IT" dirty="0" smtClean="0">
                <a:solidFill>
                  <a:schemeClr val="tx2">
                    <a:lumMod val="75000"/>
                  </a:schemeClr>
                </a:solidFill>
              </a:rPr>
              <a:t> è un fenomeno molto grave perché, in pochissimo tempo, le vittime possono vedere la propria reputazione danneggiata in una comunità molto ampia, anche perché i contenuti screditanti, una volta pubblicati, possono riapparire a più riprese in luoghi diversi sfuggendo al controllo di chiunque. Inoltre la frequente condizione di anonimato dell’agente e il mancato contatto fisico con la vittima amplifica ulteriormente ogni atto aggressivo</a:t>
            </a:r>
            <a:endParaRPr lang="it-IT" dirty="0"/>
          </a:p>
        </p:txBody>
      </p:sp>
      <p:sp>
        <p:nvSpPr>
          <p:cNvPr id="6" name="Rettangolo arrotondato 5"/>
          <p:cNvSpPr/>
          <p:nvPr/>
        </p:nvSpPr>
        <p:spPr>
          <a:xfrm>
            <a:off x="861391" y="4181723"/>
            <a:ext cx="10018643" cy="2325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C00000"/>
                </a:solidFill>
              </a:rPr>
              <a:t>Il </a:t>
            </a:r>
            <a:r>
              <a:rPr lang="it-IT" dirty="0" err="1" smtClean="0">
                <a:solidFill>
                  <a:srgbClr val="C00000"/>
                </a:solidFill>
              </a:rPr>
              <a:t>cyberbullismo</a:t>
            </a:r>
            <a:r>
              <a:rPr lang="it-IT" dirty="0" smtClean="0">
                <a:solidFill>
                  <a:srgbClr val="C00000"/>
                </a:solidFill>
              </a:rPr>
              <a:t> ha conseguenze negative sul rendimento scolastico, sui rapporti sociali e può portare a serie conseguenze sulla salute della vittima. Può provocare difficoltà di concentrazione, ritiro dalla vita sociale (scolastica e personale), aggressività, ansia, depressione e nei casi peggiori il suicidio</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70411" y="309154"/>
            <a:ext cx="10972800" cy="1219200"/>
          </a:xfrm>
        </p:spPr>
        <p:txBody>
          <a:bodyPr>
            <a:normAutofit fontScale="90000"/>
          </a:bodyPr>
          <a:lstStyle/>
          <a:p>
            <a:pPr algn="ctr"/>
            <a:r>
              <a:rPr lang="it-IT" b="1" dirty="0" smtClean="0"/>
              <a:t/>
            </a:r>
            <a:br>
              <a:rPr lang="it-IT" b="1" dirty="0" smtClean="0"/>
            </a:br>
            <a:r>
              <a:rPr lang="it-IT" b="1" dirty="0" smtClean="0"/>
              <a:t/>
            </a:r>
            <a:br>
              <a:rPr lang="it-IT" b="1" dirty="0" smtClean="0"/>
            </a:br>
            <a:r>
              <a:rPr lang="it-IT" b="1" dirty="0" smtClean="0"/>
              <a:t/>
            </a:r>
            <a:br>
              <a:rPr lang="it-IT" b="1" dirty="0" smtClean="0"/>
            </a:br>
            <a:r>
              <a:rPr lang="it-IT" b="1" dirty="0" smtClean="0"/>
              <a:t/>
            </a:r>
            <a:br>
              <a:rPr lang="it-IT" b="1" dirty="0" smtClean="0"/>
            </a:br>
            <a:r>
              <a:rPr lang="it-IT" b="1" dirty="0" smtClean="0"/>
              <a:t/>
            </a:r>
            <a:br>
              <a:rPr lang="it-IT" b="1" dirty="0" smtClean="0"/>
            </a:br>
            <a:r>
              <a:rPr lang="it-IT" b="1" dirty="0" smtClean="0"/>
              <a:t/>
            </a:r>
            <a:br>
              <a:rPr lang="it-IT" b="1" dirty="0" smtClean="0"/>
            </a:br>
            <a:r>
              <a:rPr lang="it-IT" b="1" dirty="0" smtClean="0"/>
              <a:t/>
            </a:r>
            <a:br>
              <a:rPr lang="it-IT" b="1" dirty="0" smtClean="0"/>
            </a:br>
            <a:r>
              <a:rPr lang="it-IT" b="1" dirty="0" smtClean="0"/>
              <a:t/>
            </a:r>
            <a:br>
              <a:rPr lang="it-IT" b="1" dirty="0" smtClean="0"/>
            </a:br>
            <a:r>
              <a:rPr lang="it-IT" b="1" dirty="0" smtClean="0"/>
              <a:t/>
            </a:r>
            <a:br>
              <a:rPr lang="it-IT" b="1" dirty="0" smtClean="0"/>
            </a:br>
            <a:endParaRPr lang="it-IT" dirty="0">
              <a:solidFill>
                <a:srgbClr val="00B050"/>
              </a:solidFill>
            </a:endParaRPr>
          </a:p>
        </p:txBody>
      </p:sp>
      <p:sp>
        <p:nvSpPr>
          <p:cNvPr id="2" name="Segnaposto contenuto 1"/>
          <p:cNvSpPr>
            <a:spLocks noGrp="1"/>
          </p:cNvSpPr>
          <p:nvPr>
            <p:ph sz="quarter" idx="1"/>
          </p:nvPr>
        </p:nvSpPr>
        <p:spPr>
          <a:xfrm>
            <a:off x="399805" y="1390918"/>
            <a:ext cx="10418449" cy="5022761"/>
          </a:xfrm>
        </p:spPr>
        <p:txBody>
          <a:bodyPr>
            <a:normAutofit/>
          </a:bodyPr>
          <a:lstStyle/>
          <a:p>
            <a:pPr algn="ctr">
              <a:buNone/>
            </a:pPr>
            <a:endParaRPr lang="it-IT" dirty="0" smtClean="0">
              <a:solidFill>
                <a:srgbClr val="002060"/>
              </a:solidFill>
            </a:endParaRPr>
          </a:p>
          <a:p>
            <a:pPr>
              <a:buNone/>
            </a:pPr>
            <a:endParaRPr lang="it-IT" dirty="0" smtClean="0">
              <a:solidFill>
                <a:srgbClr val="002060"/>
              </a:solidFill>
            </a:endParaRPr>
          </a:p>
          <a:p>
            <a:endParaRPr lang="it-IT" dirty="0" smtClean="0">
              <a:solidFill>
                <a:srgbClr val="002060"/>
              </a:solidFill>
            </a:endParaRPr>
          </a:p>
          <a:p>
            <a:pPr marL="0" indent="0">
              <a:buNone/>
            </a:pPr>
            <a:endParaRPr lang="it-IT" dirty="0" smtClean="0">
              <a:solidFill>
                <a:srgbClr val="002060"/>
              </a:solidFill>
            </a:endParaRPr>
          </a:p>
          <a:p>
            <a:pPr marL="0" indent="0">
              <a:buNone/>
            </a:pPr>
            <a:endParaRPr lang="it-IT" dirty="0" smtClean="0">
              <a:solidFill>
                <a:srgbClr val="002060"/>
              </a:solidFill>
            </a:endParaRPr>
          </a:p>
          <a:p>
            <a:pPr marL="0" indent="0">
              <a:buNone/>
            </a:pPr>
            <a:endParaRPr lang="it-IT" dirty="0" smtClean="0">
              <a:solidFill>
                <a:srgbClr val="002060"/>
              </a:solidFill>
            </a:endParaRPr>
          </a:p>
          <a:p>
            <a:pPr>
              <a:buNone/>
            </a:pPr>
            <a:r>
              <a:rPr lang="it-IT" dirty="0" smtClean="0">
                <a:solidFill>
                  <a:srgbClr val="002060"/>
                </a:solidFill>
              </a:rPr>
              <a:t>   </a:t>
            </a:r>
            <a:endParaRPr lang="it-IT" dirty="0">
              <a:solidFill>
                <a:srgbClr val="002060"/>
              </a:solidFill>
            </a:endParaRPr>
          </a:p>
        </p:txBody>
      </p:sp>
      <p:sp>
        <p:nvSpPr>
          <p:cNvPr id="4" name="Callout con freccia a destra 3"/>
          <p:cNvSpPr/>
          <p:nvPr/>
        </p:nvSpPr>
        <p:spPr>
          <a:xfrm>
            <a:off x="631064" y="2459865"/>
            <a:ext cx="3580327" cy="61818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t-IT" dirty="0">
                <a:solidFill>
                  <a:srgbClr val="002060"/>
                </a:solidFill>
              </a:rPr>
              <a:t>agisce attraverso le nuove tecnologie</a:t>
            </a:r>
            <a:endParaRPr lang="it-IT" dirty="0"/>
          </a:p>
        </p:txBody>
      </p:sp>
      <p:sp>
        <p:nvSpPr>
          <p:cNvPr id="5" name="Callout con freccia in giù 4"/>
          <p:cNvSpPr/>
          <p:nvPr/>
        </p:nvSpPr>
        <p:spPr>
          <a:xfrm>
            <a:off x="3773510" y="373487"/>
            <a:ext cx="4121240" cy="92728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smtClean="0">
              <a:solidFill>
                <a:srgbClr val="00B050"/>
              </a:solidFill>
            </a:endParaRPr>
          </a:p>
          <a:p>
            <a:pPr algn="ctr"/>
            <a:r>
              <a:rPr lang="it-IT" b="1" dirty="0" smtClean="0">
                <a:solidFill>
                  <a:schemeClr val="accent5">
                    <a:lumMod val="20000"/>
                    <a:lumOff val="80000"/>
                  </a:schemeClr>
                </a:solidFill>
              </a:rPr>
              <a:t>DOVE </a:t>
            </a:r>
            <a:r>
              <a:rPr lang="it-IT" b="1" dirty="0">
                <a:solidFill>
                  <a:schemeClr val="accent5">
                    <a:lumMod val="20000"/>
                    <a:lumOff val="80000"/>
                  </a:schemeClr>
                </a:solidFill>
              </a:rPr>
              <a:t>AVVIENE? </a:t>
            </a:r>
            <a:br>
              <a:rPr lang="it-IT" b="1" dirty="0">
                <a:solidFill>
                  <a:schemeClr val="accent5">
                    <a:lumMod val="20000"/>
                    <a:lumOff val="80000"/>
                  </a:schemeClr>
                </a:solidFill>
              </a:rPr>
            </a:br>
            <a:endParaRPr lang="it-IT" dirty="0">
              <a:solidFill>
                <a:schemeClr val="accent5">
                  <a:lumMod val="20000"/>
                  <a:lumOff val="80000"/>
                </a:schemeClr>
              </a:solidFill>
            </a:endParaRPr>
          </a:p>
        </p:txBody>
      </p:sp>
      <p:sp>
        <p:nvSpPr>
          <p:cNvPr id="6" name="Rettangolo arrotondato 5"/>
          <p:cNvSpPr/>
          <p:nvPr/>
        </p:nvSpPr>
        <p:spPr>
          <a:xfrm>
            <a:off x="3992451" y="1506828"/>
            <a:ext cx="3631842"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t-IT" dirty="0">
                <a:solidFill>
                  <a:srgbClr val="002060"/>
                </a:solidFill>
              </a:rPr>
              <a:t> In un “non-luogo”: </a:t>
            </a:r>
          </a:p>
        </p:txBody>
      </p:sp>
      <p:sp>
        <p:nvSpPr>
          <p:cNvPr id="7" name="Elaborazione alternativa 6"/>
          <p:cNvSpPr/>
          <p:nvPr/>
        </p:nvSpPr>
        <p:spPr>
          <a:xfrm>
            <a:off x="4417454" y="2176530"/>
            <a:ext cx="1790163" cy="13458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solidFill>
                  <a:srgbClr val="002060"/>
                </a:solidFill>
              </a:rPr>
              <a:t>computer </a:t>
            </a:r>
          </a:p>
          <a:p>
            <a:r>
              <a:rPr lang="it-IT" dirty="0" err="1" smtClean="0">
                <a:solidFill>
                  <a:srgbClr val="002060"/>
                </a:solidFill>
              </a:rPr>
              <a:t>tablet</a:t>
            </a:r>
            <a:r>
              <a:rPr lang="it-IT" dirty="0" smtClean="0">
                <a:solidFill>
                  <a:srgbClr val="002060"/>
                </a:solidFill>
              </a:rPr>
              <a:t>                                                                </a:t>
            </a:r>
            <a:r>
              <a:rPr lang="it-IT" dirty="0" err="1">
                <a:solidFill>
                  <a:srgbClr val="002060"/>
                </a:solidFill>
              </a:rPr>
              <a:t>smartphone</a:t>
            </a:r>
            <a:r>
              <a:rPr lang="it-IT" dirty="0">
                <a:solidFill>
                  <a:srgbClr val="002060"/>
                </a:solidFill>
              </a:rPr>
              <a:t> </a:t>
            </a:r>
          </a:p>
        </p:txBody>
      </p:sp>
      <p:sp>
        <p:nvSpPr>
          <p:cNvPr id="8" name="Elaborazione alternativa 7"/>
          <p:cNvSpPr/>
          <p:nvPr/>
        </p:nvSpPr>
        <p:spPr>
          <a:xfrm>
            <a:off x="5834130" y="3799268"/>
            <a:ext cx="5061397" cy="25886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it-IT" dirty="0" err="1">
                <a:solidFill>
                  <a:srgbClr val="002060"/>
                </a:solidFill>
              </a:rPr>
              <a:t>Facebook</a:t>
            </a:r>
            <a:endParaRPr lang="it-IT" dirty="0">
              <a:solidFill>
                <a:srgbClr val="002060"/>
              </a:solidFill>
            </a:endParaRPr>
          </a:p>
          <a:p>
            <a:pPr>
              <a:buNone/>
            </a:pPr>
            <a:r>
              <a:rPr lang="it-IT" dirty="0">
                <a:solidFill>
                  <a:srgbClr val="002060"/>
                </a:solidFill>
              </a:rPr>
              <a:t> MSN </a:t>
            </a:r>
            <a:r>
              <a:rPr lang="it-IT" dirty="0" err="1">
                <a:solidFill>
                  <a:srgbClr val="002060"/>
                </a:solidFill>
              </a:rPr>
              <a:t>messenger</a:t>
            </a:r>
            <a:r>
              <a:rPr lang="it-IT" dirty="0">
                <a:solidFill>
                  <a:srgbClr val="002060"/>
                </a:solidFill>
              </a:rPr>
              <a:t>, </a:t>
            </a:r>
          </a:p>
          <a:p>
            <a:pPr>
              <a:buNone/>
            </a:pPr>
            <a:r>
              <a:rPr lang="it-IT" dirty="0" err="1">
                <a:solidFill>
                  <a:srgbClr val="002060"/>
                </a:solidFill>
              </a:rPr>
              <a:t>Twitter</a:t>
            </a:r>
            <a:r>
              <a:rPr lang="it-IT" dirty="0">
                <a:solidFill>
                  <a:srgbClr val="002060"/>
                </a:solidFill>
              </a:rPr>
              <a:t>, </a:t>
            </a:r>
          </a:p>
          <a:p>
            <a:pPr>
              <a:buNone/>
            </a:pPr>
            <a:r>
              <a:rPr lang="it-IT" dirty="0">
                <a:solidFill>
                  <a:srgbClr val="002060"/>
                </a:solidFill>
              </a:rPr>
              <a:t>Ask.com, </a:t>
            </a:r>
          </a:p>
          <a:p>
            <a:pPr>
              <a:buNone/>
            </a:pPr>
            <a:r>
              <a:rPr lang="it-IT" dirty="0">
                <a:solidFill>
                  <a:srgbClr val="002060"/>
                </a:solidFill>
              </a:rPr>
              <a:t>My Space</a:t>
            </a:r>
          </a:p>
          <a:p>
            <a:pPr>
              <a:buNone/>
            </a:pPr>
            <a:r>
              <a:rPr lang="it-IT" dirty="0">
                <a:solidFill>
                  <a:srgbClr val="002060"/>
                </a:solidFill>
              </a:rPr>
              <a:t> </a:t>
            </a:r>
            <a:r>
              <a:rPr lang="it-IT" dirty="0" err="1">
                <a:solidFill>
                  <a:srgbClr val="002060"/>
                </a:solidFill>
              </a:rPr>
              <a:t>Instagram</a:t>
            </a:r>
            <a:endParaRPr lang="it-IT" dirty="0">
              <a:solidFill>
                <a:srgbClr val="002060"/>
              </a:solidFill>
            </a:endParaRPr>
          </a:p>
          <a:p>
            <a:pPr>
              <a:buNone/>
            </a:pPr>
            <a:r>
              <a:rPr lang="it-IT" dirty="0">
                <a:solidFill>
                  <a:srgbClr val="002060"/>
                </a:solidFill>
              </a:rPr>
              <a:t> </a:t>
            </a:r>
            <a:r>
              <a:rPr lang="it-IT" dirty="0" err="1">
                <a:solidFill>
                  <a:srgbClr val="002060"/>
                </a:solidFill>
              </a:rPr>
              <a:t>Whatsapp</a:t>
            </a:r>
            <a:r>
              <a:rPr lang="it-IT" dirty="0">
                <a:solidFill>
                  <a:srgbClr val="002060"/>
                </a:solidFill>
              </a:rPr>
              <a:t> </a:t>
            </a:r>
          </a:p>
        </p:txBody>
      </p:sp>
      <p:sp>
        <p:nvSpPr>
          <p:cNvPr id="10" name="Callout con freccia a destra 9"/>
          <p:cNvSpPr/>
          <p:nvPr/>
        </p:nvSpPr>
        <p:spPr>
          <a:xfrm>
            <a:off x="270456" y="4997003"/>
            <a:ext cx="5537916" cy="99167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tramite social network ed </a:t>
            </a:r>
            <a:r>
              <a:rPr lang="it-IT" dirty="0" err="1">
                <a:solidFill>
                  <a:srgbClr val="002060"/>
                </a:solidFill>
              </a:rPr>
              <a:t>App</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599" y="274638"/>
            <a:ext cx="10878355" cy="742793"/>
          </a:xfrm>
        </p:spPr>
        <p:txBody>
          <a:bodyPr/>
          <a:lstStyle/>
          <a:p>
            <a:pPr algn="ctr"/>
            <a:r>
              <a:rPr lang="it-IT" sz="2400" b="1" dirty="0" smtClean="0">
                <a:solidFill>
                  <a:schemeClr val="tx2">
                    <a:lumMod val="75000"/>
                  </a:schemeClr>
                </a:solidFill>
              </a:rPr>
              <a:t>QUALI ELEMENTI CARATTERIZZANO IL CYBERBULLISMO?</a:t>
            </a:r>
            <a:endParaRPr lang="it-IT" sz="2400" dirty="0">
              <a:solidFill>
                <a:schemeClr val="tx2">
                  <a:lumMod val="75000"/>
                </a:schemeClr>
              </a:solidFill>
            </a:endParaRPr>
          </a:p>
        </p:txBody>
      </p:sp>
      <p:sp>
        <p:nvSpPr>
          <p:cNvPr id="3" name="Segnaposto contenuto 2"/>
          <p:cNvSpPr>
            <a:spLocks noGrp="1"/>
          </p:cNvSpPr>
          <p:nvPr>
            <p:ph sz="quarter" idx="1"/>
          </p:nvPr>
        </p:nvSpPr>
        <p:spPr>
          <a:xfrm>
            <a:off x="772732" y="1382716"/>
            <a:ext cx="10756659" cy="5378692"/>
          </a:xfrm>
        </p:spPr>
        <p:txBody>
          <a:bodyPr>
            <a:normAutofit fontScale="32500" lnSpcReduction="20000"/>
          </a:bodyPr>
          <a:lstStyle/>
          <a:p>
            <a:endParaRPr lang="it-IT" dirty="0" smtClean="0"/>
          </a:p>
          <a:p>
            <a:pPr>
              <a:buNone/>
            </a:pPr>
            <a:endParaRPr lang="it-IT" b="1" dirty="0" smtClean="0"/>
          </a:p>
          <a:p>
            <a:pPr>
              <a:buNone/>
            </a:pPr>
            <a:endParaRPr lang="it-IT" sz="7200" dirty="0" smtClean="0">
              <a:solidFill>
                <a:srgbClr val="C00000"/>
              </a:solidFill>
            </a:endParaRPr>
          </a:p>
          <a:p>
            <a:pPr>
              <a:buNone/>
            </a:pPr>
            <a:endParaRPr lang="it-IT" sz="7200" dirty="0" smtClean="0">
              <a:solidFill>
                <a:srgbClr val="C00000"/>
              </a:solidFill>
            </a:endParaRPr>
          </a:p>
          <a:p>
            <a:pPr>
              <a:buNone/>
            </a:pPr>
            <a:endParaRPr lang="it-IT" sz="7200" dirty="0" smtClean="0">
              <a:solidFill>
                <a:srgbClr val="C00000"/>
              </a:solidFill>
            </a:endParaRPr>
          </a:p>
          <a:p>
            <a:pPr>
              <a:buNone/>
            </a:pPr>
            <a:r>
              <a:rPr lang="it-IT" sz="7200" dirty="0" smtClean="0"/>
              <a:t> </a:t>
            </a:r>
          </a:p>
          <a:p>
            <a:endParaRPr lang="it-IT" sz="7200" dirty="0" smtClean="0"/>
          </a:p>
          <a:p>
            <a:endParaRPr lang="it-IT" sz="7200" dirty="0" smtClean="0"/>
          </a:p>
          <a:p>
            <a:pPr>
              <a:buNone/>
            </a:pPr>
            <a:r>
              <a:rPr lang="it-IT" sz="7200" dirty="0" smtClean="0"/>
              <a:t> </a:t>
            </a:r>
          </a:p>
          <a:p>
            <a:pPr>
              <a:buNone/>
            </a:pPr>
            <a:endParaRPr lang="it-IT" sz="7200" dirty="0" smtClean="0"/>
          </a:p>
          <a:p>
            <a:endParaRPr lang="it-IT" sz="7200" dirty="0" smtClean="0"/>
          </a:p>
          <a:p>
            <a:pPr>
              <a:buNone/>
            </a:pPr>
            <a:endParaRPr lang="it-IT" sz="7200" dirty="0" smtClean="0"/>
          </a:p>
          <a:p>
            <a:pPr marL="0" indent="0">
              <a:buNone/>
            </a:pPr>
            <a:r>
              <a:rPr lang="it-IT" sz="7200" dirty="0" smtClean="0"/>
              <a:t> </a:t>
            </a:r>
          </a:p>
          <a:p>
            <a:pPr>
              <a:buNone/>
            </a:pPr>
            <a:endParaRPr lang="it-IT" sz="7200" dirty="0" smtClean="0"/>
          </a:p>
          <a:p>
            <a:pPr>
              <a:buNone/>
            </a:pPr>
            <a:endParaRPr lang="it-IT" sz="7200" dirty="0" smtClean="0">
              <a:solidFill>
                <a:srgbClr val="002060"/>
              </a:solidFill>
            </a:endParaRPr>
          </a:p>
          <a:p>
            <a:pPr>
              <a:buNone/>
            </a:pPr>
            <a:r>
              <a:rPr lang="it-IT" sz="7200" dirty="0" smtClean="0">
                <a:solidFill>
                  <a:srgbClr val="FFFF00"/>
                </a:solidFill>
              </a:rPr>
              <a:t> </a:t>
            </a:r>
            <a:endParaRPr lang="it-IT" sz="7200" dirty="0" smtClean="0"/>
          </a:p>
          <a:p>
            <a:endParaRPr lang="it-IT" sz="4200" dirty="0"/>
          </a:p>
        </p:txBody>
      </p:sp>
      <p:sp>
        <p:nvSpPr>
          <p:cNvPr id="4" name="Rettangolo arrotondato 3"/>
          <p:cNvSpPr/>
          <p:nvPr/>
        </p:nvSpPr>
        <p:spPr>
          <a:xfrm>
            <a:off x="1272209" y="1338470"/>
            <a:ext cx="1004514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it-IT" dirty="0" smtClean="0">
                <a:solidFill>
                  <a:srgbClr val="0070C0"/>
                </a:solidFill>
              </a:rPr>
              <a:t>La preoccupante crescita</a:t>
            </a:r>
            <a:r>
              <a:rPr lang="it-IT" dirty="0" smtClean="0"/>
              <a:t>: secondo i dati della Polizia Postale, oggi 2 ragazzi su 3 dichiarano di aver avuto esperienza diretta o indiretta di fenomeni di questo tipo</a:t>
            </a:r>
          </a:p>
          <a:p>
            <a:pPr>
              <a:buNone/>
            </a:pPr>
            <a:r>
              <a:rPr lang="it-IT" dirty="0" smtClean="0"/>
              <a:t> </a:t>
            </a:r>
          </a:p>
        </p:txBody>
      </p:sp>
      <p:sp>
        <p:nvSpPr>
          <p:cNvPr id="5" name="Rettangolo arrotondato 4"/>
          <p:cNvSpPr/>
          <p:nvPr/>
        </p:nvSpPr>
        <p:spPr>
          <a:xfrm>
            <a:off x="1245704" y="2372139"/>
            <a:ext cx="10031896" cy="808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C00000"/>
                </a:solidFill>
              </a:rPr>
              <a:t>La dimensione spazio-temporale</a:t>
            </a:r>
            <a:r>
              <a:rPr lang="it-IT" dirty="0" smtClean="0"/>
              <a:t>, ovvero, se gli episodi di bullismo terminano con le lezioni scolastiche e la vittima ha modo di allontanarsi dalle prepotenze subite, nel cyberspazio non esiste momento in cui la vittima possa mettersi al riparo</a:t>
            </a:r>
            <a:endParaRPr lang="it-IT" dirty="0"/>
          </a:p>
        </p:txBody>
      </p:sp>
      <p:sp>
        <p:nvSpPr>
          <p:cNvPr id="6" name="Rettangolo arrotondato 5"/>
          <p:cNvSpPr/>
          <p:nvPr/>
        </p:nvSpPr>
        <p:spPr>
          <a:xfrm>
            <a:off x="1272209" y="3379304"/>
            <a:ext cx="10005391"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0000"/>
                </a:solidFill>
              </a:rPr>
              <a:t>L’assenza di contatto diretto tra vittima e bullo </a:t>
            </a:r>
            <a:endParaRPr lang="it-IT" dirty="0">
              <a:solidFill>
                <a:srgbClr val="FF0000"/>
              </a:solidFill>
            </a:endParaRPr>
          </a:p>
        </p:txBody>
      </p:sp>
      <p:sp>
        <p:nvSpPr>
          <p:cNvPr id="7" name="Rettangolo arrotondato 6"/>
          <p:cNvSpPr/>
          <p:nvPr/>
        </p:nvSpPr>
        <p:spPr>
          <a:xfrm>
            <a:off x="1298713" y="4068417"/>
            <a:ext cx="9886122" cy="477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70C0"/>
                </a:solidFill>
              </a:rPr>
              <a:t>La possibilità di diffusione veloce e molto ampia</a:t>
            </a:r>
            <a:r>
              <a:rPr lang="it-IT" dirty="0" smtClean="0">
                <a:solidFill>
                  <a:schemeClr val="accent3"/>
                </a:solidFill>
              </a:rPr>
              <a:t> </a:t>
            </a:r>
            <a:r>
              <a:rPr lang="it-IT" dirty="0" smtClean="0"/>
              <a:t>del materiale </a:t>
            </a:r>
            <a:r>
              <a:rPr lang="it-IT" dirty="0" err="1" smtClean="0"/>
              <a:t>cyberbullistico</a:t>
            </a:r>
            <a:r>
              <a:rPr lang="it-IT" dirty="0" smtClean="0"/>
              <a:t> </a:t>
            </a:r>
            <a:endParaRPr lang="it-IT" dirty="0"/>
          </a:p>
        </p:txBody>
      </p:sp>
      <p:sp>
        <p:nvSpPr>
          <p:cNvPr id="8" name="Rettangolo arrotondato 7"/>
          <p:cNvSpPr/>
          <p:nvPr/>
        </p:nvSpPr>
        <p:spPr>
          <a:xfrm>
            <a:off x="1258957" y="4770783"/>
            <a:ext cx="10018643" cy="424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5">
                    <a:lumMod val="50000"/>
                  </a:schemeClr>
                </a:solidFill>
              </a:rPr>
              <a:t>L</a:t>
            </a:r>
          </a:p>
          <a:p>
            <a:pPr algn="ctr"/>
            <a:r>
              <a:rPr lang="it-IT" b="1" dirty="0" smtClean="0">
                <a:solidFill>
                  <a:schemeClr val="accent5">
                    <a:lumMod val="50000"/>
                  </a:schemeClr>
                </a:solidFill>
              </a:rPr>
              <a:t>L’alta disinibizione </a:t>
            </a:r>
            <a:r>
              <a:rPr lang="it-IT" dirty="0" smtClean="0"/>
              <a:t>(i cyber bulli tendono a fare online quel che forse non farebbero nel quotidiano) </a:t>
            </a:r>
            <a:endParaRPr lang="it-IT" dirty="0"/>
          </a:p>
        </p:txBody>
      </p:sp>
      <p:sp>
        <p:nvSpPr>
          <p:cNvPr id="9" name="Rettangolo arrotondato 8"/>
          <p:cNvSpPr/>
          <p:nvPr/>
        </p:nvSpPr>
        <p:spPr>
          <a:xfrm>
            <a:off x="1245704" y="5499652"/>
            <a:ext cx="10111409" cy="1099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it-IT" dirty="0" smtClean="0">
                <a:solidFill>
                  <a:srgbClr val="002060"/>
                </a:solidFill>
              </a:rPr>
              <a:t> La diversa posizione degli spettatori</a:t>
            </a:r>
            <a:r>
              <a:rPr lang="it-IT" dirty="0" smtClean="0"/>
              <a:t>: nel </a:t>
            </a:r>
            <a:r>
              <a:rPr lang="it-IT" dirty="0" err="1" smtClean="0"/>
              <a:t>cyberbullismo</a:t>
            </a:r>
            <a:r>
              <a:rPr lang="it-IT" dirty="0" smtClean="0"/>
              <a:t> gli spettatori possono essere assenti o presenti, conoscere la vittima o ignorare la sua identità. Quando sono presenti, possono, inoltre, assumere una funzione passiva o attiva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09600" y="274638"/>
            <a:ext cx="10221532" cy="317790"/>
          </a:xfrm>
          <a:solidFill>
            <a:schemeClr val="bg2">
              <a:lumMod val="75000"/>
            </a:schemeClr>
          </a:solidFill>
        </p:spPr>
        <p:txBody>
          <a:bodyPr>
            <a:normAutofit fontScale="90000"/>
          </a:bodyPr>
          <a:lstStyle/>
          <a:p>
            <a:pPr algn="ctr"/>
            <a:r>
              <a:rPr lang="it-IT" sz="1800" dirty="0" smtClean="0">
                <a:solidFill>
                  <a:schemeClr val="accent3"/>
                </a:solidFill>
              </a:rPr>
              <a:t>ALTRE CARATTERISTICHE</a:t>
            </a:r>
            <a:endParaRPr lang="it-IT" sz="1800" dirty="0">
              <a:solidFill>
                <a:schemeClr val="accent3"/>
              </a:solidFill>
            </a:endParaRPr>
          </a:p>
        </p:txBody>
      </p:sp>
      <p:sp>
        <p:nvSpPr>
          <p:cNvPr id="2" name="Segnaposto contenuto 1"/>
          <p:cNvSpPr>
            <a:spLocks noGrp="1"/>
          </p:cNvSpPr>
          <p:nvPr>
            <p:ph sz="quarter" idx="1"/>
          </p:nvPr>
        </p:nvSpPr>
        <p:spPr>
          <a:xfrm>
            <a:off x="609599" y="1481070"/>
            <a:ext cx="10028349" cy="4992882"/>
          </a:xfrm>
        </p:spPr>
        <p:txBody>
          <a:bodyPr>
            <a:normAutofit fontScale="77500" lnSpcReduction="20000"/>
          </a:bodyPr>
          <a:lstStyle/>
          <a:p>
            <a:pPr marL="0" indent="0">
              <a:buNone/>
            </a:pPr>
            <a:r>
              <a:rPr lang="it-IT" sz="2800" dirty="0" smtClean="0"/>
              <a:t> </a:t>
            </a:r>
          </a:p>
          <a:p>
            <a:pPr>
              <a:buNone/>
            </a:pPr>
            <a:endParaRPr lang="it-IT" sz="2800" dirty="0" smtClean="0"/>
          </a:p>
          <a:p>
            <a:pPr>
              <a:buNone/>
            </a:pPr>
            <a:endParaRPr lang="it-IT" sz="2800" dirty="0"/>
          </a:p>
          <a:p>
            <a:pPr>
              <a:buNone/>
            </a:pPr>
            <a:endParaRPr lang="it-IT" sz="2800" dirty="0" smtClean="0"/>
          </a:p>
          <a:p>
            <a:pPr>
              <a:buNone/>
            </a:pPr>
            <a:endParaRPr lang="it-IT" sz="2800" dirty="0"/>
          </a:p>
          <a:p>
            <a:pPr>
              <a:buNone/>
            </a:pPr>
            <a:endParaRPr lang="it-IT" sz="2800" dirty="0" smtClean="0"/>
          </a:p>
          <a:p>
            <a:pPr>
              <a:buNone/>
            </a:pPr>
            <a:endParaRPr lang="it-IT" sz="2800" dirty="0"/>
          </a:p>
          <a:p>
            <a:pPr>
              <a:buNone/>
            </a:pPr>
            <a:endParaRPr lang="it-IT" sz="2800" dirty="0" smtClean="0"/>
          </a:p>
          <a:p>
            <a:pPr>
              <a:buNone/>
            </a:pPr>
            <a:endParaRPr lang="it-IT" sz="2800" dirty="0" smtClean="0"/>
          </a:p>
          <a:p>
            <a:pPr algn="just">
              <a:buNone/>
            </a:pPr>
            <a:r>
              <a:rPr lang="it-IT" sz="2800" dirty="0" smtClean="0"/>
              <a:t>    </a:t>
            </a:r>
            <a:r>
              <a:rPr lang="it-IT" sz="2600" i="1" dirty="0" smtClean="0">
                <a:solidFill>
                  <a:srgbClr val="FF0000"/>
                </a:solidFill>
              </a:rPr>
              <a:t>È importante ricordare che non tutti i commenti maleducati o i messaggi molesti rientrano nel concetto di </a:t>
            </a:r>
            <a:r>
              <a:rPr lang="it-IT" sz="2600" i="1" dirty="0" err="1" smtClean="0">
                <a:solidFill>
                  <a:srgbClr val="FF0000"/>
                </a:solidFill>
              </a:rPr>
              <a:t>cyberbullismo</a:t>
            </a:r>
            <a:r>
              <a:rPr lang="it-IT" sz="2600" i="1" dirty="0" smtClean="0">
                <a:solidFill>
                  <a:srgbClr val="FF0000"/>
                </a:solidFill>
              </a:rPr>
              <a:t>. A volta si tratta semplicemente di ciò che può essere definito stoltezza o scarsa sensibilità. Troppe tipologie di comportamento vengono indicate o vissute come "</a:t>
            </a:r>
            <a:r>
              <a:rPr lang="it-IT" sz="2600" i="1" dirty="0" err="1" smtClean="0">
                <a:solidFill>
                  <a:srgbClr val="FF0000"/>
                </a:solidFill>
              </a:rPr>
              <a:t>cyberbullismo</a:t>
            </a:r>
            <a:r>
              <a:rPr lang="it-IT" sz="2600" i="1" dirty="0" smtClean="0">
                <a:solidFill>
                  <a:srgbClr val="FF0000"/>
                </a:solidFill>
              </a:rPr>
              <a:t>", provocando nel ricevente una reazione eccessiva, negli adulti un’ansia ingiustificata e conseguentemente risposte non appropriate </a:t>
            </a:r>
          </a:p>
          <a:p>
            <a:pPr algn="just"/>
            <a:endParaRPr lang="it-IT" dirty="0">
              <a:solidFill>
                <a:srgbClr val="FF0000"/>
              </a:solidFill>
            </a:endParaRPr>
          </a:p>
        </p:txBody>
      </p:sp>
      <p:sp>
        <p:nvSpPr>
          <p:cNvPr id="7" name="Rettangolo arrotondato 6"/>
          <p:cNvSpPr/>
          <p:nvPr/>
        </p:nvSpPr>
        <p:spPr>
          <a:xfrm>
            <a:off x="6181860" y="1661375"/>
            <a:ext cx="4584878" cy="257577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Nel </a:t>
            </a:r>
            <a:r>
              <a:rPr lang="it-IT" dirty="0" err="1"/>
              <a:t>cyberbullismo</a:t>
            </a:r>
            <a:r>
              <a:rPr lang="it-IT" dirty="0"/>
              <a:t> diretto il bullo utilizza strumenti di messaggistica istantanea (sms, </a:t>
            </a:r>
            <a:r>
              <a:rPr lang="it-IT" dirty="0" err="1"/>
              <a:t>mms</a:t>
            </a:r>
            <a:r>
              <a:rPr lang="it-IT" dirty="0"/>
              <a:t>, chiamate, e-mail) che esercitano un effetto immediato sulla vittima poiché diretti solo a lei;</a:t>
            </a:r>
          </a:p>
          <a:p>
            <a:r>
              <a:rPr lang="it-IT" dirty="0"/>
              <a:t> </a:t>
            </a:r>
          </a:p>
        </p:txBody>
      </p:sp>
      <p:sp>
        <p:nvSpPr>
          <p:cNvPr id="9" name="Elaborazione alternativa 8"/>
          <p:cNvSpPr/>
          <p:nvPr/>
        </p:nvSpPr>
        <p:spPr>
          <a:xfrm>
            <a:off x="476518" y="1481070"/>
            <a:ext cx="4250028" cy="2756079"/>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Nel </a:t>
            </a:r>
            <a:r>
              <a:rPr lang="it-IT" dirty="0" err="1"/>
              <a:t>cyberbullismo</a:t>
            </a:r>
            <a:r>
              <a:rPr lang="it-IT" dirty="0"/>
              <a:t> indiretto, il bullo utilizza aree pubbliche della rete (es. social network, blog, forum) dove anche altri utenti possono e/o vedere messaggi, foto e video insultanti che spesso assumono un carattere di diffusione virale </a:t>
            </a:r>
          </a:p>
        </p:txBody>
      </p:sp>
      <p:sp>
        <p:nvSpPr>
          <p:cNvPr id="11" name="Callout con freccia in giù 10"/>
          <p:cNvSpPr/>
          <p:nvPr/>
        </p:nvSpPr>
        <p:spPr>
          <a:xfrm>
            <a:off x="734098" y="759854"/>
            <a:ext cx="4108358" cy="71477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CYBERBULLISMO INDIRETTO</a:t>
            </a:r>
            <a:endParaRPr lang="it-IT" dirty="0"/>
          </a:p>
        </p:txBody>
      </p:sp>
      <p:sp>
        <p:nvSpPr>
          <p:cNvPr id="12" name="Callout con freccia in giù 11"/>
          <p:cNvSpPr/>
          <p:nvPr/>
        </p:nvSpPr>
        <p:spPr>
          <a:xfrm>
            <a:off x="6181859" y="759854"/>
            <a:ext cx="4288665" cy="71477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CYBERBULLISMO DIRETTO</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567543" y="400948"/>
            <a:ext cx="9862457" cy="6457052"/>
          </a:xfrm>
          <a:prstGeom prst="rect">
            <a:avLst/>
          </a:prstGeom>
        </p:spPr>
      </p:pic>
      <p:sp>
        <p:nvSpPr>
          <p:cNvPr id="5" name="CasellaDiTesto 4"/>
          <p:cNvSpPr txBox="1"/>
          <p:nvPr/>
        </p:nvSpPr>
        <p:spPr>
          <a:xfrm rot="16200000">
            <a:off x="-1966420" y="3278462"/>
            <a:ext cx="5758308" cy="369332"/>
          </a:xfrm>
          <a:prstGeom prst="rect">
            <a:avLst/>
          </a:prstGeom>
          <a:noFill/>
        </p:spPr>
        <p:txBody>
          <a:bodyPr wrap="none" rtlCol="0">
            <a:spAutoFit/>
          </a:bodyPr>
          <a:lstStyle/>
          <a:p>
            <a:r>
              <a:rPr lang="it-IT" dirty="0" smtClean="0"/>
              <a:t>BULLISMO E CYBERBULLISMO A CONFRONTO</a:t>
            </a:r>
            <a:endParaRPr lang="it-IT" dirty="0"/>
          </a:p>
        </p:txBody>
      </p:sp>
    </p:spTree>
    <p:extLst>
      <p:ext uri="{BB962C8B-B14F-4D97-AF65-F5344CB8AC3E}">
        <p14:creationId xmlns:p14="http://schemas.microsoft.com/office/powerpoint/2010/main" xmlns="" val="12306002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772</TotalTime>
  <Words>2368</Words>
  <Application>Microsoft Office PowerPoint</Application>
  <PresentationFormat>Personalizzato</PresentationFormat>
  <Paragraphs>200</Paragraphs>
  <Slides>27</Slides>
  <Notes>0</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Loggia</vt:lpstr>
      <vt:lpstr>                    IL CYBERBULLISMO</vt:lpstr>
      <vt:lpstr>CONOSCIAMOLO INSIEME…</vt:lpstr>
      <vt:lpstr>Il Cyberbullismo: definizione</vt:lpstr>
      <vt:lpstr>Diapositiva 4</vt:lpstr>
      <vt:lpstr>PERCHÉ È UN FENOMENO COSÌ PERICOLOSO? </vt:lpstr>
      <vt:lpstr>         </vt:lpstr>
      <vt:lpstr>QUALI ELEMENTI CARATTERIZZANO IL CYBERBULLISMO?</vt:lpstr>
      <vt:lpstr>ALTRE CARATTERISTICHE</vt:lpstr>
      <vt:lpstr>Diapositiva 9</vt:lpstr>
      <vt:lpstr>Le categorie del Cyberbullismo </vt:lpstr>
      <vt:lpstr>Diapositiva 11</vt:lpstr>
      <vt:lpstr>Diapositiva 12</vt:lpstr>
      <vt:lpstr>Diapositiva 13</vt:lpstr>
      <vt:lpstr>SOGGETTI – AZIONI - INTERAZIONI</vt:lpstr>
      <vt:lpstr>Il cyberbullo </vt:lpstr>
      <vt:lpstr> la vittima  CON CHI SE LA PRENDONO I CYBERBULLI ?</vt:lpstr>
      <vt:lpstr>  QUALI ATTORI STANNO SULLA SCENA OLTRE A PERSECUTORE E VITTIMA? </vt:lpstr>
      <vt:lpstr> La legge n°71/2017 in materia di cyberbullismo</vt:lpstr>
      <vt:lpstr>PER I PERSECUTORI, I CYBERBULLI, QUALI PROVVEDIMENTI POSSONO ESSERE ADOTTATI DALLE AUTORITA’? </vt:lpstr>
      <vt:lpstr>Quali sono i comportamenti che rappresentano un reato?  </vt:lpstr>
      <vt:lpstr>Se il cyberbullo è un minore, cosa rischia e chi paga?  </vt:lpstr>
      <vt:lpstr>É la vittima che deve denunciare? E come? Dopo la denuncia cosa succede? </vt:lpstr>
      <vt:lpstr>Diapositiva 23</vt:lpstr>
      <vt:lpstr>ALCUNI CONSIGLI</vt:lpstr>
      <vt:lpstr>Per saperne di più…</vt:lpstr>
      <vt:lpstr>Una storia vera…Amanda Todd                              … e un film per riflettere.</vt:lpstr>
      <vt:lpstr>Diapositiva 27</vt:lpstr>
    </vt:vector>
  </TitlesOfParts>
  <Company>DiSPeS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CYBERBULLISMO</dc:title>
  <dc:creator>Studente</dc:creator>
  <cp:lastModifiedBy>Lo Gullo</cp:lastModifiedBy>
  <cp:revision>81</cp:revision>
  <dcterms:created xsi:type="dcterms:W3CDTF">2017-10-29T08:13:47Z</dcterms:created>
  <dcterms:modified xsi:type="dcterms:W3CDTF">2018-02-02T08:13:09Z</dcterms:modified>
</cp:coreProperties>
</file>