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0" r:id="rId2"/>
    <p:sldId id="291" r:id="rId3"/>
    <p:sldId id="292" r:id="rId4"/>
    <p:sldId id="293" r:id="rId5"/>
    <p:sldId id="294" r:id="rId6"/>
    <p:sldId id="295" r:id="rId7"/>
    <p:sldId id="297" r:id="rId8"/>
    <p:sldId id="284" r:id="rId9"/>
    <p:sldId id="285" r:id="rId10"/>
    <p:sldId id="286" r:id="rId11"/>
    <p:sldId id="287" r:id="rId12"/>
    <p:sldId id="288" r:id="rId13"/>
    <p:sldId id="267" r:id="rId14"/>
    <p:sldId id="256" r:id="rId15"/>
    <p:sldId id="268" r:id="rId16"/>
    <p:sldId id="269" r:id="rId17"/>
    <p:sldId id="257" r:id="rId18"/>
    <p:sldId id="272" r:id="rId19"/>
    <p:sldId id="273" r:id="rId20"/>
    <p:sldId id="274" r:id="rId21"/>
    <p:sldId id="298" r:id="rId22"/>
    <p:sldId id="299" r:id="rId23"/>
    <p:sldId id="260" r:id="rId24"/>
    <p:sldId id="275" r:id="rId25"/>
    <p:sldId id="276" r:id="rId26"/>
    <p:sldId id="278" r:id="rId27"/>
    <p:sldId id="270" r:id="rId28"/>
    <p:sldId id="271" r:id="rId29"/>
    <p:sldId id="296" r:id="rId30"/>
    <p:sldId id="266"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95BFF"/>
    <a:srgbClr val="860000"/>
    <a:srgbClr val="002060"/>
    <a:srgbClr val="0046D2"/>
    <a:srgbClr val="0043C8"/>
    <a:srgbClr val="00153E"/>
    <a:srgbClr val="000D26"/>
    <a:srgbClr val="00339A"/>
    <a:srgbClr val="EEDD00"/>
    <a:srgbClr val="B3700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9" autoAdjust="0"/>
    <p:restoredTop sz="86409" autoAdjust="0"/>
  </p:normalViewPr>
  <p:slideViewPr>
    <p:cSldViewPr>
      <p:cViewPr>
        <p:scale>
          <a:sx n="70" d="100"/>
          <a:sy n="70" d="100"/>
        </p:scale>
        <p:origin x="-756" y="-306"/>
      </p:cViewPr>
      <p:guideLst>
        <p:guide orient="horz" pos="2160"/>
        <p:guide pos="2880"/>
      </p:guideLst>
    </p:cSldViewPr>
  </p:slideViewPr>
  <p:outlineViewPr>
    <p:cViewPr>
      <p:scale>
        <a:sx n="33" d="100"/>
        <a:sy n="33" d="100"/>
      </p:scale>
      <p:origin x="0" y="117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E7A27-356C-49D8-A2F4-2A6C30DC29E9}" type="datetimeFigureOut">
              <a:rPr lang="it-IT" smtClean="0"/>
              <a:pPr/>
              <a:t>06/06/2015</a:t>
            </a:fld>
            <a:endParaRPr lang="it-IT"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it-I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5322A-16D8-4273-B9E5-C703ED5A0145}" type="slidenum">
              <a:rPr lang="it-IT" smtClean="0"/>
              <a:pPr/>
              <a:t>‹N›</a:t>
            </a:fld>
            <a:endParaRPr lang="it-IT" dirty="0"/>
          </a:p>
        </p:txBody>
      </p:sp>
    </p:spTree>
    <p:extLst>
      <p:ext uri="{BB962C8B-B14F-4D97-AF65-F5344CB8AC3E}">
        <p14:creationId xmlns="" xmlns:p14="http://schemas.microsoft.com/office/powerpoint/2010/main" val="1605815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CCF93D-6077-4496-8BD6-A349A02F6A0A}" type="slidenum">
              <a:rPr lang="it-IT"/>
              <a:pPr/>
              <a:t>1</a:t>
            </a:fld>
            <a:endParaRPr lang="it-IT" dirty="0"/>
          </a:p>
        </p:txBody>
      </p:sp>
    </p:spTree>
    <p:extLst>
      <p:ext uri="{BB962C8B-B14F-4D97-AF65-F5344CB8AC3E}">
        <p14:creationId xmlns="" xmlns:p14="http://schemas.microsoft.com/office/powerpoint/2010/main" val="2589248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8F5322A-16D8-4273-B9E5-C703ED5A0145}" type="slidenum">
              <a:rPr lang="it-IT" smtClean="0"/>
              <a:pPr/>
              <a:t>29</a:t>
            </a:fld>
            <a:endParaRPr lang="it-IT" dirty="0"/>
          </a:p>
        </p:txBody>
      </p:sp>
    </p:spTree>
    <p:extLst>
      <p:ext uri="{BB962C8B-B14F-4D97-AF65-F5344CB8AC3E}">
        <p14:creationId xmlns="" xmlns:p14="http://schemas.microsoft.com/office/powerpoint/2010/main" val="131106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CCF93D-6077-4496-8BD6-A349A02F6A0A}" type="slidenum">
              <a:rPr lang="it-IT"/>
              <a:pPr/>
              <a:t>2</a:t>
            </a:fld>
            <a:endParaRPr lang="it-IT" dirty="0"/>
          </a:p>
        </p:txBody>
      </p:sp>
    </p:spTree>
    <p:extLst>
      <p:ext uri="{BB962C8B-B14F-4D97-AF65-F5344CB8AC3E}">
        <p14:creationId xmlns="" xmlns:p14="http://schemas.microsoft.com/office/powerpoint/2010/main" val="125899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CCF93D-6077-4496-8BD6-A349A02F6A0A}" type="slidenum">
              <a:rPr lang="it-IT"/>
              <a:pPr/>
              <a:t>3</a:t>
            </a:fld>
            <a:endParaRPr lang="it-IT" dirty="0"/>
          </a:p>
        </p:txBody>
      </p:sp>
    </p:spTree>
    <p:extLst>
      <p:ext uri="{BB962C8B-B14F-4D97-AF65-F5344CB8AC3E}">
        <p14:creationId xmlns="" xmlns:p14="http://schemas.microsoft.com/office/powerpoint/2010/main" val="2761921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CCF93D-6077-4496-8BD6-A349A02F6A0A}" type="slidenum">
              <a:rPr lang="it-IT"/>
              <a:pPr/>
              <a:t>4</a:t>
            </a:fld>
            <a:endParaRPr lang="it-IT" dirty="0"/>
          </a:p>
        </p:txBody>
      </p:sp>
    </p:spTree>
    <p:extLst>
      <p:ext uri="{BB962C8B-B14F-4D97-AF65-F5344CB8AC3E}">
        <p14:creationId xmlns="" xmlns:p14="http://schemas.microsoft.com/office/powerpoint/2010/main" val="128470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CCF93D-6077-4496-8BD6-A349A02F6A0A}" type="slidenum">
              <a:rPr lang="it-IT"/>
              <a:pPr/>
              <a:t>5</a:t>
            </a:fld>
            <a:endParaRPr lang="it-IT" dirty="0"/>
          </a:p>
        </p:txBody>
      </p:sp>
    </p:spTree>
    <p:extLst>
      <p:ext uri="{BB962C8B-B14F-4D97-AF65-F5344CB8AC3E}">
        <p14:creationId xmlns="" xmlns:p14="http://schemas.microsoft.com/office/powerpoint/2010/main" val="1448449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6CCF93D-6077-4496-8BD6-A349A02F6A0A}" type="slidenum">
              <a:rPr lang="it-IT"/>
              <a:pPr/>
              <a:t>6</a:t>
            </a:fld>
            <a:endParaRPr lang="it-IT" dirty="0"/>
          </a:p>
        </p:txBody>
      </p:sp>
    </p:spTree>
    <p:extLst>
      <p:ext uri="{BB962C8B-B14F-4D97-AF65-F5344CB8AC3E}">
        <p14:creationId xmlns="" xmlns:p14="http://schemas.microsoft.com/office/powerpoint/2010/main" val="161757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it-IT" dirty="0"/>
          </a:p>
        </p:txBody>
      </p:sp>
      <p:sp>
        <p:nvSpPr>
          <p:cNvPr id="4" name="3 Marcador de número de diapositiva"/>
          <p:cNvSpPr>
            <a:spLocks noGrp="1"/>
          </p:cNvSpPr>
          <p:nvPr>
            <p:ph type="sldNum" sz="quarter" idx="10"/>
          </p:nvPr>
        </p:nvSpPr>
        <p:spPr/>
        <p:txBody>
          <a:bodyPr/>
          <a:lstStyle/>
          <a:p>
            <a:fld id="{08F5322A-16D8-4273-B9E5-C703ED5A0145}" type="slidenum">
              <a:rPr lang="it-IT" smtClean="0"/>
              <a:pPr/>
              <a:t>15</a:t>
            </a:fld>
            <a:endParaRPr lang="it-IT" dirty="0"/>
          </a:p>
        </p:txBody>
      </p:sp>
    </p:spTree>
    <p:extLst>
      <p:ext uri="{BB962C8B-B14F-4D97-AF65-F5344CB8AC3E}">
        <p14:creationId xmlns="" xmlns:p14="http://schemas.microsoft.com/office/powerpoint/2010/main" val="166897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it-IT" dirty="0"/>
          </a:p>
        </p:txBody>
      </p:sp>
      <p:sp>
        <p:nvSpPr>
          <p:cNvPr id="4" name="3 Marcador de número de diapositiva"/>
          <p:cNvSpPr>
            <a:spLocks noGrp="1"/>
          </p:cNvSpPr>
          <p:nvPr>
            <p:ph type="sldNum" sz="quarter" idx="10"/>
          </p:nvPr>
        </p:nvSpPr>
        <p:spPr/>
        <p:txBody>
          <a:bodyPr/>
          <a:lstStyle/>
          <a:p>
            <a:fld id="{08F5322A-16D8-4273-B9E5-C703ED5A0145}" type="slidenum">
              <a:rPr lang="it-IT" smtClean="0"/>
              <a:pPr/>
              <a:t>16</a:t>
            </a:fld>
            <a:endParaRPr lang="it-IT" dirty="0"/>
          </a:p>
        </p:txBody>
      </p:sp>
    </p:spTree>
    <p:extLst>
      <p:ext uri="{BB962C8B-B14F-4D97-AF65-F5344CB8AC3E}">
        <p14:creationId xmlns="" xmlns:p14="http://schemas.microsoft.com/office/powerpoint/2010/main" val="166897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it-IT" dirty="0"/>
          </a:p>
        </p:txBody>
      </p:sp>
      <p:sp>
        <p:nvSpPr>
          <p:cNvPr id="4" name="3 Marcador de número de diapositiva"/>
          <p:cNvSpPr>
            <a:spLocks noGrp="1"/>
          </p:cNvSpPr>
          <p:nvPr>
            <p:ph type="sldNum" sz="quarter" idx="10"/>
          </p:nvPr>
        </p:nvSpPr>
        <p:spPr/>
        <p:txBody>
          <a:bodyPr/>
          <a:lstStyle/>
          <a:p>
            <a:fld id="{08F5322A-16D8-4273-B9E5-C703ED5A0145}" type="slidenum">
              <a:rPr lang="it-IT" smtClean="0"/>
              <a:pPr/>
              <a:t>17</a:t>
            </a:fld>
            <a:endParaRPr lang="it-IT" dirty="0"/>
          </a:p>
        </p:txBody>
      </p:sp>
    </p:spTree>
    <p:extLst>
      <p:ext uri="{BB962C8B-B14F-4D97-AF65-F5344CB8AC3E}">
        <p14:creationId xmlns="" xmlns:p14="http://schemas.microsoft.com/office/powerpoint/2010/main" val="166897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2" name="Segnaposto piè di pagina 1"/>
          <p:cNvSpPr>
            <a:spLocks noGrp="1"/>
          </p:cNvSpPr>
          <p:nvPr>
            <p:ph type="ftr" sz="quarter" idx="11"/>
          </p:nvPr>
        </p:nvSpPr>
        <p:spPr/>
        <p:txBody>
          <a:bodyPr/>
          <a:lstStyle/>
          <a:p>
            <a:endParaRPr lang="it-IT" dirty="0"/>
          </a:p>
        </p:txBody>
      </p:sp>
      <p:sp>
        <p:nvSpPr>
          <p:cNvPr id="15" name="Segnaposto numero diapositiva 14"/>
          <p:cNvSpPr>
            <a:spLocks noGrp="1"/>
          </p:cNvSpPr>
          <p:nvPr>
            <p:ph type="sldNum" sz="quarter" idx="12"/>
          </p:nvPr>
        </p:nvSpPr>
        <p:spPr>
          <a:xfrm>
            <a:off x="8229600" y="6473952"/>
            <a:ext cx="758952" cy="246888"/>
          </a:xfrm>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19" name="Segnaposto piè di pagina 18"/>
          <p:cNvSpPr>
            <a:spLocks noGrp="1"/>
          </p:cNvSpPr>
          <p:nvPr>
            <p:ph type="ftr" sz="quarter" idx="11"/>
          </p:nvPr>
        </p:nvSpPr>
        <p:spPr>
          <a:xfrm>
            <a:off x="3581400" y="76200"/>
            <a:ext cx="2895600" cy="288925"/>
          </a:xfrm>
        </p:spPr>
        <p:txBody>
          <a:bodyPr/>
          <a:lstStyle/>
          <a:p>
            <a:endParaRPr lang="it-IT" dirty="0"/>
          </a:p>
        </p:txBody>
      </p:sp>
      <p:sp>
        <p:nvSpPr>
          <p:cNvPr id="16" name="Segnaposto numero diapositiva 15"/>
          <p:cNvSpPr>
            <a:spLocks noGrp="1"/>
          </p:cNvSpPr>
          <p:nvPr>
            <p:ph type="sldNum" sz="quarter" idx="12"/>
          </p:nvPr>
        </p:nvSpPr>
        <p:spPr>
          <a:xfrm>
            <a:off x="8229600" y="6473952"/>
            <a:ext cx="758952" cy="246888"/>
          </a:xfrm>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11" name="Segnaposto piè di pagina 10"/>
          <p:cNvSpPr>
            <a:spLocks noGrp="1"/>
          </p:cNvSpPr>
          <p:nvPr>
            <p:ph type="ftr" sz="quarter" idx="11"/>
          </p:nvPr>
        </p:nvSpPr>
        <p:spPr/>
        <p:txBody>
          <a:bodyPr/>
          <a:lstStyle/>
          <a:p>
            <a:endParaRPr lang="it-IT" dirty="0"/>
          </a:p>
        </p:txBody>
      </p:sp>
      <p:sp>
        <p:nvSpPr>
          <p:cNvPr id="16" name="Segnaposto numero diapositiva 15"/>
          <p:cNvSpPr>
            <a:spLocks noGrp="1"/>
          </p:cNvSpPr>
          <p:nvPr>
            <p:ph type="sldNum" sz="quarter" idx="12"/>
          </p:nvPr>
        </p:nvSpPr>
        <p:spPr/>
        <p:txBody>
          <a:bodyPr/>
          <a:lstStyle/>
          <a:p>
            <a:fld id="{F3A42677-FD9B-4F43-AF66-BE8004198362}" type="slidenum">
              <a:rPr lang="it-IT" smtClean="0"/>
              <a:pPr/>
              <a:t>‹N›</a:t>
            </a:fld>
            <a:endParaRPr lang="it-IT" dirty="0"/>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10" name="Segnaposto piè di pagina 9"/>
          <p:cNvSpPr>
            <a:spLocks noGrp="1"/>
          </p:cNvSpPr>
          <p:nvPr>
            <p:ph type="ftr" sz="quarter" idx="11"/>
          </p:nvPr>
        </p:nvSpPr>
        <p:spPr/>
        <p:txBody>
          <a:bodyPr/>
          <a:lstStyle/>
          <a:p>
            <a:endParaRPr lang="it-IT" dirty="0"/>
          </a:p>
        </p:txBody>
      </p:sp>
      <p:sp>
        <p:nvSpPr>
          <p:cNvPr id="31" name="Segnaposto numero diapositiva 30"/>
          <p:cNvSpPr>
            <a:spLocks noGrp="1"/>
          </p:cNvSpPr>
          <p:nvPr>
            <p:ph type="sldNum" sz="quarter" idx="12"/>
          </p:nvPr>
        </p:nvSpPr>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8229600" y="6477000"/>
            <a:ext cx="762000" cy="246888"/>
          </a:xfrm>
        </p:spPr>
        <p:txBody>
          <a:bodyPr/>
          <a:lstStyle/>
          <a:p>
            <a:fld id="{F3A42677-FD9B-4F43-AF66-BE8004198362}" type="slidenum">
              <a:rPr lang="it-IT" smtClean="0"/>
              <a:pPr/>
              <a:t>‹N›</a:t>
            </a:fld>
            <a:endParaRPr lang="it-IT" dirty="0"/>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21" name="Segnaposto piè di pagina 20"/>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24" name="Segnaposto piè di pagina 23"/>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29" name="Segnaposto piè di pagina 28"/>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F3A42677-FD9B-4F43-AF66-BE8004198362}" type="slidenum">
              <a:rPr lang="it-IT" smtClean="0"/>
              <a:pPr/>
              <a:t>‹N›</a:t>
            </a:fld>
            <a:endParaRPr lang="it-IT" dirty="0"/>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dirty="0"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08DDAAEE-373C-47CD-9B4D-3BDFEEFCC5D3}" type="datetimeFigureOut">
              <a:rPr lang="it-IT" smtClean="0"/>
              <a:pPr/>
              <a:t>06/06/2015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31" name="Segnaposto numero diapositiva 30"/>
          <p:cNvSpPr>
            <a:spLocks noGrp="1"/>
          </p:cNvSpPr>
          <p:nvPr>
            <p:ph type="sldNum" sz="quarter" idx="12"/>
          </p:nvPr>
        </p:nvSpPr>
        <p:spPr/>
        <p:txBody>
          <a:bodyPr/>
          <a:lstStyle/>
          <a:p>
            <a:fld id="{F3A42677-FD9B-4F43-AF66-BE8004198362}" type="slidenum">
              <a:rPr lang="it-IT" smtClean="0"/>
              <a:pPr/>
              <a:t>‹N›</a:t>
            </a:fld>
            <a:endParaRPr lang="it-IT" dirty="0"/>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6000">
              <a:srgbClr val="000D26"/>
            </a:gs>
            <a:gs pos="17000">
              <a:srgbClr val="000D26"/>
            </a:gs>
            <a:gs pos="49000">
              <a:srgbClr val="0043C8"/>
            </a:gs>
          </a:gsLst>
          <a:lin ang="2700000" scaled="1"/>
          <a:tileRect/>
        </a:grad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DDAAEE-373C-47CD-9B4D-3BDFEEFCC5D3}" type="datetimeFigureOut">
              <a:rPr lang="it-IT" smtClean="0"/>
              <a:pPr/>
              <a:t>06/06/2015</a:t>
            </a:fld>
            <a:endParaRPr lang="it-IT" dirty="0"/>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dirty="0"/>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3A42677-FD9B-4F43-AF66-BE8004198362}" type="slidenum">
              <a:rPr lang="it-IT" smtClean="0"/>
              <a:pPr/>
              <a:t>‹N›</a:t>
            </a:fld>
            <a:endParaRPr lang="it-IT" dirty="0"/>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21936" y="44624"/>
            <a:ext cx="7429500" cy="1571368"/>
          </a:xfrm>
        </p:spPr>
        <p:txBody>
          <a:bodyPr/>
          <a:lstStyle/>
          <a:p>
            <a:pPr algn="ctr"/>
            <a:r>
              <a:rPr lang="it-IT" sz="5400" cap="none" dirty="0">
                <a:solidFill>
                  <a:schemeClr val="bg2">
                    <a:lumMod val="75000"/>
                  </a:schemeClr>
                </a:solidFill>
                <a:effectLst/>
                <a:latin typeface="Bookman Old Style" panose="02050604050505020204" pitchFamily="18" charset="0"/>
                <a:ea typeface="Verdana" pitchFamily="34" charset="0"/>
                <a:cs typeface="Verdana" pitchFamily="34" charset="0"/>
              </a:rPr>
              <a:t>A</a:t>
            </a:r>
            <a:r>
              <a:rPr lang="it-IT" sz="5400" cap="none" dirty="0" smtClean="0">
                <a:solidFill>
                  <a:schemeClr val="bg2">
                    <a:lumMod val="75000"/>
                  </a:schemeClr>
                </a:solidFill>
                <a:effectLst/>
                <a:latin typeface="Bookman Old Style" panose="02050604050505020204" pitchFamily="18" charset="0"/>
                <a:ea typeface="Verdana" pitchFamily="34" charset="0"/>
                <a:cs typeface="Verdana" pitchFamily="34" charset="0"/>
              </a:rPr>
              <a:t>lfred </a:t>
            </a:r>
            <a:r>
              <a:rPr lang="it-IT" sz="5400" dirty="0" smtClean="0">
                <a:solidFill>
                  <a:schemeClr val="bg2">
                    <a:lumMod val="75000"/>
                  </a:schemeClr>
                </a:solidFill>
                <a:effectLst/>
                <a:latin typeface="Bookman Old Style" panose="02050604050505020204" pitchFamily="18" charset="0"/>
                <a:ea typeface="Verdana" pitchFamily="34" charset="0"/>
                <a:cs typeface="Verdana" pitchFamily="34" charset="0"/>
              </a:rPr>
              <a:t>n</a:t>
            </a:r>
            <a:r>
              <a:rPr lang="it-IT" sz="5400" cap="none" dirty="0" smtClean="0">
                <a:solidFill>
                  <a:schemeClr val="bg2">
                    <a:lumMod val="75000"/>
                  </a:schemeClr>
                </a:solidFill>
                <a:effectLst/>
                <a:latin typeface="Bookman Old Style" panose="02050604050505020204" pitchFamily="18" charset="0"/>
                <a:ea typeface="Verdana" pitchFamily="34" charset="0"/>
                <a:cs typeface="Verdana" pitchFamily="34" charset="0"/>
              </a:rPr>
              <a:t>obel</a:t>
            </a:r>
            <a:endParaRPr lang="it-IT" sz="5400" cap="none" dirty="0">
              <a:solidFill>
                <a:schemeClr val="bg2">
                  <a:lumMod val="75000"/>
                </a:schemeClr>
              </a:solidFill>
              <a:effectLst/>
              <a:latin typeface="Bookman Old Style" panose="02050604050505020204" pitchFamily="18" charset="0"/>
              <a:ea typeface="Verdana" pitchFamily="34" charset="0"/>
              <a:cs typeface="Verdana" pitchFamily="34" charset="0"/>
            </a:endParaRPr>
          </a:p>
        </p:txBody>
      </p:sp>
      <p:pic>
        <p:nvPicPr>
          <p:cNvPr id="8" name="Segnaposto contenuto 7" descr="alfred-nobel1.jpg"/>
          <p:cNvPicPr>
            <a:picLocks noGrp="1" noChangeAspect="1"/>
          </p:cNvPicPr>
          <p:nvPr>
            <p:ph idx="1"/>
          </p:nvPr>
        </p:nvPicPr>
        <p:blipFill>
          <a:blip r:embed="rId3" cstate="print"/>
          <a:stretch>
            <a:fillRect/>
          </a:stretch>
        </p:blipFill>
        <p:spPr>
          <a:xfrm>
            <a:off x="1263718" y="1412776"/>
            <a:ext cx="6539846" cy="4989513"/>
          </a:xfrm>
        </p:spPr>
      </p:pic>
      <p:sp>
        <p:nvSpPr>
          <p:cNvPr id="6" name="5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7" name="6 Conector recto"/>
          <p:cNvCxnSpPr/>
          <p:nvPr/>
        </p:nvCxnSpPr>
        <p:spPr>
          <a:xfrm>
            <a:off x="144000" y="537802"/>
            <a:ext cx="8856000"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43016" y="1124744"/>
            <a:ext cx="8856984"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6258394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385192"/>
            <a:ext cx="8839200" cy="955576"/>
          </a:xfrm>
        </p:spPr>
        <p:txBody>
          <a:bodyPr>
            <a:normAutofit/>
          </a:bodyPr>
          <a:lstStyle/>
          <a:p>
            <a:r>
              <a:rPr lang="en-US" sz="4800" dirty="0" smtClean="0">
                <a:solidFill>
                  <a:schemeClr val="bg2">
                    <a:lumMod val="75000"/>
                  </a:schemeClr>
                </a:solidFill>
                <a:latin typeface="Bookman Old Style" pitchFamily="18" charset="0"/>
                <a:ea typeface="Verdana" pitchFamily="34" charset="0"/>
                <a:cs typeface="Verdana" pitchFamily="34" charset="0"/>
              </a:rPr>
              <a:t>Medicine:</a:t>
            </a:r>
            <a:endParaRPr lang="it-IT" sz="4800" dirty="0">
              <a:solidFill>
                <a:schemeClr val="bg2">
                  <a:lumMod val="75000"/>
                </a:schemeClr>
              </a:solidFill>
              <a:latin typeface="Bookman Old Style" pitchFamily="18" charset="0"/>
              <a:ea typeface="Verdana" pitchFamily="34" charset="0"/>
              <a:cs typeface="Verdana" pitchFamily="34" charset="0"/>
            </a:endParaRPr>
          </a:p>
        </p:txBody>
      </p:sp>
      <p:sp>
        <p:nvSpPr>
          <p:cNvPr id="3" name="Segnaposto contenuto 2"/>
          <p:cNvSpPr>
            <a:spLocks noGrp="1"/>
          </p:cNvSpPr>
          <p:nvPr>
            <p:ph idx="1"/>
          </p:nvPr>
        </p:nvSpPr>
        <p:spPr>
          <a:xfrm>
            <a:off x="2051720" y="1628800"/>
            <a:ext cx="6768752" cy="4525963"/>
          </a:xfrm>
        </p:spPr>
        <p:txBody>
          <a:bodyPr>
            <a:norm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latin typeface="Calibri" pitchFamily="34" charset="0"/>
              </a:rPr>
              <a:t>In </a:t>
            </a:r>
            <a:r>
              <a:rPr lang="en-US" sz="2800" dirty="0" smtClean="0">
                <a:solidFill>
                  <a:schemeClr val="bg1"/>
                </a:solidFill>
                <a:effectLst>
                  <a:outerShdw blurRad="38100" dist="38100" dir="2700000" algn="tl">
                    <a:srgbClr val="000000">
                      <a:alpha val="43137"/>
                    </a:srgbClr>
                  </a:outerShdw>
                </a:effectLst>
                <a:latin typeface="Calibri" pitchFamily="34" charset="0"/>
              </a:rPr>
              <a:t>1948 </a:t>
            </a:r>
            <a:r>
              <a:rPr lang="en-US" sz="2800" dirty="0">
                <a:solidFill>
                  <a:schemeClr val="bg1"/>
                </a:solidFill>
                <a:effectLst>
                  <a:outerShdw blurRad="38100" dist="38100" dir="2700000" algn="tl">
                    <a:srgbClr val="000000">
                      <a:alpha val="43137"/>
                    </a:srgbClr>
                  </a:outerShdw>
                </a:effectLst>
                <a:latin typeface="Calibri" pitchFamily="34" charset="0"/>
              </a:rPr>
              <a:t>the N</a:t>
            </a:r>
            <a:r>
              <a:rPr lang="en-US" sz="2800" dirty="0" smtClean="0">
                <a:solidFill>
                  <a:schemeClr val="bg1"/>
                </a:solidFill>
                <a:effectLst>
                  <a:outerShdw blurRad="38100" dist="38100" dir="2700000" algn="tl">
                    <a:srgbClr val="000000">
                      <a:alpha val="43137"/>
                    </a:srgbClr>
                  </a:outerShdw>
                </a:effectLst>
                <a:latin typeface="Calibri" pitchFamily="34" charset="0"/>
              </a:rPr>
              <a:t>obel Prize </a:t>
            </a:r>
            <a:r>
              <a:rPr lang="en-US" sz="2800" dirty="0">
                <a:solidFill>
                  <a:schemeClr val="bg1"/>
                </a:solidFill>
                <a:effectLst>
                  <a:outerShdw blurRad="38100" dist="38100" dir="2700000" algn="tl">
                    <a:srgbClr val="000000">
                      <a:alpha val="43137"/>
                    </a:srgbClr>
                  </a:outerShdw>
                </a:effectLst>
                <a:latin typeface="Calibri" pitchFamily="34" charset="0"/>
              </a:rPr>
              <a:t>was won by </a:t>
            </a:r>
            <a:r>
              <a:rPr lang="en-US" sz="2800" u="sng" dirty="0">
                <a:solidFill>
                  <a:schemeClr val="bg2">
                    <a:lumMod val="75000"/>
                  </a:schemeClr>
                </a:solidFill>
                <a:effectLst>
                  <a:outerShdw blurRad="38100" dist="38100" dir="2700000" algn="tl">
                    <a:srgbClr val="000000">
                      <a:alpha val="43137"/>
                    </a:srgbClr>
                  </a:outerShdw>
                </a:effectLst>
                <a:latin typeface="Calibri" pitchFamily="34" charset="0"/>
              </a:rPr>
              <a:t>Paul Hermann </a:t>
            </a:r>
            <a:r>
              <a:rPr lang="en-US" sz="2800" u="sng" dirty="0" smtClean="0">
                <a:solidFill>
                  <a:schemeClr val="bg2">
                    <a:lumMod val="75000"/>
                  </a:schemeClr>
                </a:solidFill>
                <a:effectLst>
                  <a:outerShdw blurRad="38100" dist="38100" dir="2700000" algn="tl">
                    <a:srgbClr val="000000">
                      <a:alpha val="43137"/>
                    </a:srgbClr>
                  </a:outerShdw>
                </a:effectLst>
                <a:latin typeface="Calibri" pitchFamily="34" charset="0"/>
              </a:rPr>
              <a:t>Müller</a:t>
            </a:r>
            <a:r>
              <a:rPr lang="en-US" sz="2800" dirty="0" smtClean="0">
                <a:solidFill>
                  <a:schemeClr val="bg1"/>
                </a:solidFill>
                <a:effectLst>
                  <a:outerShdw blurRad="38100" dist="38100" dir="2700000" algn="tl">
                    <a:srgbClr val="000000">
                      <a:alpha val="43137"/>
                    </a:srgbClr>
                  </a:outerShdw>
                </a:effectLst>
                <a:latin typeface="Calibri" pitchFamily="34" charset="0"/>
              </a:rPr>
              <a:t> </a:t>
            </a:r>
            <a:r>
              <a:rPr lang="en-US" sz="2800" dirty="0">
                <a:solidFill>
                  <a:schemeClr val="bg1"/>
                </a:solidFill>
                <a:effectLst>
                  <a:outerShdw blurRad="38100" dist="38100" dir="2700000" algn="tl">
                    <a:srgbClr val="000000">
                      <a:alpha val="43137"/>
                    </a:srgbClr>
                  </a:outerShdw>
                </a:effectLst>
                <a:latin typeface="Calibri" pitchFamily="34" charset="0"/>
              </a:rPr>
              <a:t>for the discovery of the insectcidal DDT.</a:t>
            </a:r>
            <a:endParaRPr lang="it-IT" sz="2800" dirty="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endParaRPr lang="en-US" sz="2800" dirty="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latin typeface="Calibri" pitchFamily="34" charset="0"/>
              </a:rPr>
              <a:t>The </a:t>
            </a:r>
            <a:r>
              <a:rPr lang="en-US" sz="2800" dirty="0">
                <a:solidFill>
                  <a:schemeClr val="bg1"/>
                </a:solidFill>
                <a:effectLst>
                  <a:outerShdw blurRad="38100" dist="38100" dir="2700000" algn="tl">
                    <a:srgbClr val="000000">
                      <a:alpha val="43137"/>
                    </a:srgbClr>
                  </a:outerShdw>
                </a:effectLst>
                <a:latin typeface="Calibri" pitchFamily="34" charset="0"/>
              </a:rPr>
              <a:t>Italian </a:t>
            </a:r>
            <a:r>
              <a:rPr lang="en-US" sz="2800" u="sng" dirty="0">
                <a:solidFill>
                  <a:schemeClr val="bg2">
                    <a:lumMod val="75000"/>
                  </a:schemeClr>
                </a:solidFill>
                <a:effectLst>
                  <a:outerShdw blurRad="38100" dist="38100" dir="2700000" algn="tl">
                    <a:srgbClr val="000000">
                      <a:alpha val="43137"/>
                    </a:srgbClr>
                  </a:outerShdw>
                </a:effectLst>
                <a:latin typeface="Calibri" pitchFamily="34" charset="0"/>
              </a:rPr>
              <a:t>Rita Levi-Montalcini</a:t>
            </a:r>
            <a:r>
              <a:rPr lang="en-US" sz="2800" dirty="0">
                <a:solidFill>
                  <a:schemeClr val="bg1"/>
                </a:solidFill>
                <a:effectLst>
                  <a:outerShdw blurRad="38100" dist="38100" dir="2700000" algn="tl">
                    <a:srgbClr val="000000">
                      <a:alpha val="43137"/>
                    </a:srgbClr>
                  </a:outerShdw>
                </a:effectLst>
                <a:latin typeface="Calibri" pitchFamily="34" charset="0"/>
              </a:rPr>
              <a:t> won the </a:t>
            </a:r>
            <a:r>
              <a:rPr lang="en-US" sz="2800" dirty="0" smtClean="0">
                <a:solidFill>
                  <a:schemeClr val="bg1"/>
                </a:solidFill>
                <a:effectLst>
                  <a:outerShdw blurRad="38100" dist="38100" dir="2700000" algn="tl">
                    <a:srgbClr val="000000">
                      <a:alpha val="43137"/>
                    </a:srgbClr>
                  </a:outerShdw>
                </a:effectLst>
                <a:latin typeface="Calibri" pitchFamily="34" charset="0"/>
              </a:rPr>
              <a:t>Nobel </a:t>
            </a:r>
            <a:r>
              <a:rPr lang="en-US" sz="2800" dirty="0">
                <a:solidFill>
                  <a:schemeClr val="bg1"/>
                </a:solidFill>
                <a:effectLst>
                  <a:outerShdw blurRad="38100" dist="38100" dir="2700000" algn="tl">
                    <a:srgbClr val="000000">
                      <a:alpha val="43137"/>
                    </a:srgbClr>
                  </a:outerShdw>
                </a:effectLst>
                <a:latin typeface="Calibri" pitchFamily="34" charset="0"/>
              </a:rPr>
              <a:t>in 1986 for the discoveries and growth factors of </a:t>
            </a:r>
            <a:r>
              <a:rPr lang="en-US" sz="2800" dirty="0" smtClean="0">
                <a:solidFill>
                  <a:schemeClr val="bg1"/>
                </a:solidFill>
                <a:effectLst>
                  <a:outerShdw blurRad="38100" dist="38100" dir="2700000" algn="tl">
                    <a:srgbClr val="000000">
                      <a:alpha val="43137"/>
                    </a:srgbClr>
                  </a:outerShdw>
                </a:effectLst>
                <a:latin typeface="Calibri" pitchFamily="34" charset="0"/>
              </a:rPr>
              <a:t>cells. She died on the 30</a:t>
            </a:r>
            <a:r>
              <a:rPr lang="en-US" sz="2800" baseline="30000" dirty="0" smtClean="0">
                <a:solidFill>
                  <a:schemeClr val="bg1"/>
                </a:solidFill>
                <a:effectLst>
                  <a:outerShdw blurRad="38100" dist="38100" dir="2700000" algn="tl">
                    <a:srgbClr val="000000">
                      <a:alpha val="43137"/>
                    </a:srgbClr>
                  </a:outerShdw>
                </a:effectLst>
                <a:latin typeface="Calibri" pitchFamily="34" charset="0"/>
              </a:rPr>
              <a:t>th</a:t>
            </a:r>
            <a:r>
              <a:rPr lang="en-US" sz="2800" dirty="0" smtClean="0">
                <a:solidFill>
                  <a:schemeClr val="bg1"/>
                </a:solidFill>
                <a:effectLst>
                  <a:outerShdw blurRad="38100" dist="38100" dir="2700000" algn="tl">
                    <a:srgbClr val="000000">
                      <a:alpha val="43137"/>
                    </a:srgbClr>
                  </a:outerShdw>
                </a:effectLst>
                <a:latin typeface="Calibri" pitchFamily="34" charset="0"/>
              </a:rPr>
              <a:t> of </a:t>
            </a:r>
            <a:r>
              <a:rPr lang="en-US" sz="2800" dirty="0">
                <a:solidFill>
                  <a:schemeClr val="bg1"/>
                </a:solidFill>
                <a:effectLst>
                  <a:outerShdw blurRad="38100" dist="38100" dir="2700000" algn="tl">
                    <a:srgbClr val="000000">
                      <a:alpha val="43137"/>
                    </a:srgbClr>
                  </a:outerShdw>
                </a:effectLst>
                <a:latin typeface="Calibri" pitchFamily="34" charset="0"/>
              </a:rPr>
              <a:t>D</a:t>
            </a:r>
            <a:r>
              <a:rPr lang="en-US" sz="2800" dirty="0" smtClean="0">
                <a:solidFill>
                  <a:schemeClr val="bg1"/>
                </a:solidFill>
                <a:effectLst>
                  <a:outerShdw blurRad="38100" dist="38100" dir="2700000" algn="tl">
                    <a:srgbClr val="000000">
                      <a:alpha val="43137"/>
                    </a:srgbClr>
                  </a:outerShdw>
                </a:effectLst>
                <a:latin typeface="Calibri" pitchFamily="34" charset="0"/>
              </a:rPr>
              <a:t>ecember 2012 at the age of 103.</a:t>
            </a:r>
            <a:endParaRPr lang="it-IT" sz="2800" dirty="0">
              <a:solidFill>
                <a:schemeClr val="bg1"/>
              </a:solidFill>
              <a:effectLst>
                <a:outerShdw blurRad="38100" dist="38100" dir="2700000" algn="tl">
                  <a:srgbClr val="000000">
                    <a:alpha val="43137"/>
                  </a:srgbClr>
                </a:outerShdw>
              </a:effectLst>
              <a:latin typeface="Calibri" pitchFamily="34" charset="0"/>
            </a:endParaRPr>
          </a:p>
          <a:p>
            <a:endParaRPr lang="it-IT" dirty="0"/>
          </a:p>
        </p:txBody>
      </p:sp>
      <p:pic>
        <p:nvPicPr>
          <p:cNvPr id="4" name="officeArt object"/>
          <p:cNvPicPr/>
          <p:nvPr/>
        </p:nvPicPr>
        <p:blipFill rotWithShape="1">
          <a:blip r:embed="rId2" cstate="print">
            <a:extLst/>
          </a:blip>
          <a:srcRect/>
          <a:stretch>
            <a:fillRect/>
          </a:stretch>
        </p:blipFill>
        <p:spPr>
          <a:xfrm>
            <a:off x="755576" y="1556792"/>
            <a:ext cx="1200150" cy="1695450"/>
          </a:xfrm>
          <a:prstGeom prst="rect">
            <a:avLst/>
          </a:prstGeom>
          <a:noFill/>
          <a:ln>
            <a:noFill/>
          </a:ln>
          <a:effectLst/>
          <a:extLst/>
        </p:spPr>
      </p:pic>
      <p:pic>
        <p:nvPicPr>
          <p:cNvPr id="5" name="officeArt object"/>
          <p:cNvPicPr/>
          <p:nvPr/>
        </p:nvPicPr>
        <p:blipFill rotWithShape="1">
          <a:blip r:embed="rId3" cstate="print">
            <a:extLst/>
          </a:blip>
          <a:srcRect/>
          <a:stretch>
            <a:fillRect/>
          </a:stretch>
        </p:blipFill>
        <p:spPr>
          <a:xfrm>
            <a:off x="683568" y="4293096"/>
            <a:ext cx="1296144" cy="1584176"/>
          </a:xfrm>
          <a:prstGeom prst="rect">
            <a:avLst/>
          </a:prstGeom>
          <a:noFill/>
          <a:ln>
            <a:noFill/>
          </a:ln>
          <a:effectLst/>
          <a:extLst/>
        </p:spPr>
      </p:pic>
      <p:sp>
        <p:nvSpPr>
          <p:cNvPr id="6" name="27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04664"/>
            <a:ext cx="8686800" cy="838200"/>
          </a:xfrm>
        </p:spPr>
        <p:txBody>
          <a:bodyPr>
            <a:normAutofit/>
          </a:bodyPr>
          <a:lstStyle/>
          <a:p>
            <a:r>
              <a:rPr lang="en-US" sz="4800" dirty="0" smtClean="0">
                <a:solidFill>
                  <a:schemeClr val="bg2">
                    <a:lumMod val="75000"/>
                  </a:schemeClr>
                </a:solidFill>
                <a:latin typeface="Bookman Old Style" pitchFamily="18" charset="0"/>
                <a:ea typeface="Verdana" pitchFamily="34" charset="0"/>
                <a:cs typeface="Verdana" pitchFamily="34" charset="0"/>
              </a:rPr>
              <a:t>Literature:</a:t>
            </a:r>
            <a:endParaRPr lang="it-IT" sz="4800" dirty="0">
              <a:solidFill>
                <a:schemeClr val="bg2">
                  <a:lumMod val="75000"/>
                </a:schemeClr>
              </a:solidFill>
              <a:latin typeface="Bookman Old Style" pitchFamily="18" charset="0"/>
              <a:ea typeface="Verdana" pitchFamily="34" charset="0"/>
              <a:cs typeface="Verdana" pitchFamily="34" charset="0"/>
            </a:endParaRPr>
          </a:p>
        </p:txBody>
      </p:sp>
      <p:sp>
        <p:nvSpPr>
          <p:cNvPr id="3" name="Segnaposto contenuto 2"/>
          <p:cNvSpPr>
            <a:spLocks noGrp="1"/>
          </p:cNvSpPr>
          <p:nvPr>
            <p:ph idx="1"/>
          </p:nvPr>
        </p:nvSpPr>
        <p:spPr>
          <a:xfrm>
            <a:off x="3071802" y="1928802"/>
            <a:ext cx="5715744" cy="4000528"/>
          </a:xfrm>
        </p:spPr>
        <p:txBody>
          <a:bodyPr>
            <a:normAutofit lnSpcReduction="10000"/>
          </a:bodyPr>
          <a:lstStyle/>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latin typeface="Calibri" pitchFamily="34" charset="0"/>
              </a:rPr>
              <a:t>The writer </a:t>
            </a:r>
            <a:r>
              <a:rPr lang="en-US" sz="2800" u="sng" dirty="0" smtClean="0">
                <a:solidFill>
                  <a:schemeClr val="bg2">
                    <a:lumMod val="75000"/>
                  </a:schemeClr>
                </a:solidFill>
                <a:effectLst>
                  <a:outerShdw blurRad="38100" dist="38100" dir="2700000" algn="tl">
                    <a:srgbClr val="000000">
                      <a:alpha val="43137"/>
                    </a:srgbClr>
                  </a:outerShdw>
                </a:effectLst>
                <a:latin typeface="Calibri" pitchFamily="34" charset="0"/>
              </a:rPr>
              <a:t>Luigi Pirandello</a:t>
            </a:r>
            <a:r>
              <a:rPr lang="en-US" sz="2800" u="sng" dirty="0" smtClean="0">
                <a:solidFill>
                  <a:schemeClr val="bg1"/>
                </a:solidFill>
                <a:effectLst>
                  <a:outerShdw blurRad="38100" dist="38100" dir="2700000" algn="tl">
                    <a:srgbClr val="000000">
                      <a:alpha val="43137"/>
                    </a:srgbClr>
                  </a:outerShdw>
                </a:effectLst>
                <a:latin typeface="Calibri" pitchFamily="34" charset="0"/>
              </a:rPr>
              <a:t> </a:t>
            </a:r>
            <a:r>
              <a:rPr lang="en-US" sz="2800" dirty="0" smtClean="0">
                <a:solidFill>
                  <a:schemeClr val="bg1"/>
                </a:solidFill>
                <a:effectLst>
                  <a:outerShdw blurRad="38100" dist="38100" dir="2700000" algn="tl">
                    <a:srgbClr val="000000">
                      <a:alpha val="43137"/>
                    </a:srgbClr>
                  </a:outerShdw>
                </a:effectLst>
                <a:latin typeface="Calibri" pitchFamily="34" charset="0"/>
              </a:rPr>
              <a:t>in 1934 won the Nobel Prize for </a:t>
            </a:r>
            <a:r>
              <a:rPr lang="en-US" sz="2800" dirty="0" smtClean="0">
                <a:solidFill>
                  <a:schemeClr val="bg1"/>
                </a:solidFill>
                <a:effectLst>
                  <a:outerShdw blurRad="38100" dist="38100" dir="2700000" algn="tl">
                    <a:srgbClr val="000000">
                      <a:alpha val="43137"/>
                    </a:srgbClr>
                  </a:outerShdw>
                </a:effectLst>
                <a:latin typeface="Calibri" pitchFamily="34" charset="0"/>
              </a:rPr>
              <a:t>his dramatic </a:t>
            </a:r>
            <a:r>
              <a:rPr lang="en-US" sz="2800" dirty="0" smtClean="0">
                <a:solidFill>
                  <a:schemeClr val="bg1"/>
                </a:solidFill>
                <a:effectLst>
                  <a:outerShdw blurRad="38100" dist="38100" dir="2700000" algn="tl">
                    <a:srgbClr val="000000">
                      <a:alpha val="43137"/>
                    </a:srgbClr>
                  </a:outerShdw>
                </a:effectLst>
                <a:latin typeface="Calibri" pitchFamily="34" charset="0"/>
              </a:rPr>
              <a:t>and theatrical </a:t>
            </a:r>
            <a:r>
              <a:rPr lang="en-US" sz="2800" dirty="0" smtClean="0">
                <a:solidFill>
                  <a:schemeClr val="bg1"/>
                </a:solidFill>
                <a:effectLst>
                  <a:outerShdw blurRad="38100" dist="38100" dir="2700000" algn="tl">
                    <a:srgbClr val="000000">
                      <a:alpha val="43137"/>
                    </a:srgbClr>
                  </a:outerShdw>
                </a:effectLst>
                <a:latin typeface="Calibri" pitchFamily="34" charset="0"/>
              </a:rPr>
              <a:t>masterpieces.</a:t>
            </a:r>
            <a:endParaRPr lang="en-US" sz="2800" dirty="0" smtClean="0">
              <a:solidFill>
                <a:schemeClr val="bg1"/>
              </a:solidFill>
              <a:effectLst>
                <a:outerShdw blurRad="38100" dist="38100" dir="2700000" algn="tl">
                  <a:srgbClr val="000000">
                    <a:alpha val="43137"/>
                  </a:srgbClr>
                </a:outerShdw>
              </a:effectLst>
              <a:latin typeface="Calibri" pitchFamily="34" charset="0"/>
            </a:endParaRPr>
          </a:p>
          <a:p>
            <a:pPr>
              <a:buNone/>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a:p>
            <a:pPr>
              <a:buNone/>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r>
              <a:rPr lang="en-US" sz="2800" u="sng" dirty="0" smtClean="0">
                <a:solidFill>
                  <a:schemeClr val="bg2">
                    <a:lumMod val="75000"/>
                  </a:schemeClr>
                </a:solidFill>
                <a:effectLst>
                  <a:outerShdw blurRad="38100" dist="38100" dir="2700000" algn="tl">
                    <a:srgbClr val="000000">
                      <a:alpha val="43137"/>
                    </a:srgbClr>
                  </a:outerShdw>
                </a:effectLst>
                <a:latin typeface="Calibri" pitchFamily="34" charset="0"/>
              </a:rPr>
              <a:t>Dario Fo</a:t>
            </a:r>
            <a:r>
              <a:rPr lang="en-US" sz="2800" dirty="0" smtClean="0">
                <a:solidFill>
                  <a:schemeClr val="bg1"/>
                </a:solidFill>
                <a:effectLst>
                  <a:outerShdw blurRad="38100" dist="38100" dir="2700000" algn="tl">
                    <a:srgbClr val="000000">
                      <a:alpha val="43137"/>
                    </a:srgbClr>
                  </a:outerShdw>
                </a:effectLst>
                <a:latin typeface="Calibri" pitchFamily="34" charset="0"/>
              </a:rPr>
              <a:t> won the Nobel Prize in 1997. His theatrical works are famous worldwide.</a:t>
            </a:r>
            <a:endParaRPr lang="it-IT" sz="2800" dirty="0" smtClean="0">
              <a:solidFill>
                <a:schemeClr val="bg1"/>
              </a:solidFill>
              <a:effectLst>
                <a:outerShdw blurRad="38100" dist="38100" dir="2700000" algn="tl">
                  <a:srgbClr val="000000">
                    <a:alpha val="43137"/>
                  </a:srgbClr>
                </a:outerShdw>
              </a:effectLst>
              <a:latin typeface="Calibri" pitchFamily="34" charset="0"/>
            </a:endParaRPr>
          </a:p>
          <a:p>
            <a:pPr>
              <a:buNone/>
            </a:pPr>
            <a:endParaRPr lang="it-IT" dirty="0"/>
          </a:p>
        </p:txBody>
      </p:sp>
      <p:pic>
        <p:nvPicPr>
          <p:cNvPr id="4" name="officeArt object"/>
          <p:cNvPicPr/>
          <p:nvPr/>
        </p:nvPicPr>
        <p:blipFill rotWithShape="1">
          <a:blip r:embed="rId2" cstate="print">
            <a:extLst/>
          </a:blip>
          <a:srcRect/>
          <a:stretch>
            <a:fillRect/>
          </a:stretch>
        </p:blipFill>
        <p:spPr>
          <a:xfrm>
            <a:off x="847711" y="1556792"/>
            <a:ext cx="1687938" cy="1944039"/>
          </a:xfrm>
          <a:prstGeom prst="rect">
            <a:avLst/>
          </a:prstGeom>
          <a:noFill/>
          <a:ln>
            <a:noFill/>
          </a:ln>
          <a:effectLst/>
          <a:extLst/>
        </p:spPr>
      </p:pic>
      <p:pic>
        <p:nvPicPr>
          <p:cNvPr id="8" name="Immagine 7" descr="110-Dario_Fo.jpg"/>
          <p:cNvPicPr>
            <a:picLocks noChangeAspect="1"/>
          </p:cNvPicPr>
          <p:nvPr/>
        </p:nvPicPr>
        <p:blipFill>
          <a:blip r:embed="rId3" cstate="print"/>
          <a:stretch>
            <a:fillRect/>
          </a:stretch>
        </p:blipFill>
        <p:spPr>
          <a:xfrm>
            <a:off x="467544" y="4338671"/>
            <a:ext cx="2448272" cy="1619018"/>
          </a:xfrm>
          <a:prstGeom prst="rect">
            <a:avLst/>
          </a:prstGeom>
        </p:spPr>
      </p:pic>
      <p:sp>
        <p:nvSpPr>
          <p:cNvPr id="9" name="27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iterate type="lt">
                                    <p:tmPct val="5000"/>
                                  </p:iterate>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332656"/>
            <a:ext cx="8686800" cy="838200"/>
          </a:xfrm>
        </p:spPr>
        <p:txBody>
          <a:bodyPr>
            <a:normAutofit/>
          </a:bodyPr>
          <a:lstStyle/>
          <a:p>
            <a:r>
              <a:rPr lang="en-US" sz="4800" dirty="0" smtClean="0">
                <a:solidFill>
                  <a:schemeClr val="bg2">
                    <a:lumMod val="75000"/>
                  </a:schemeClr>
                </a:solidFill>
                <a:latin typeface="Bookman Old Style" pitchFamily="18" charset="0"/>
                <a:ea typeface="Verdana" pitchFamily="34" charset="0"/>
                <a:cs typeface="Verdana" pitchFamily="34" charset="0"/>
              </a:rPr>
              <a:t>Peace:</a:t>
            </a:r>
            <a:endParaRPr lang="it-IT" sz="4800" dirty="0">
              <a:solidFill>
                <a:schemeClr val="bg2">
                  <a:lumMod val="75000"/>
                </a:schemeClr>
              </a:solidFill>
              <a:latin typeface="Bookman Old Style" pitchFamily="18" charset="0"/>
              <a:ea typeface="Verdana" pitchFamily="34" charset="0"/>
              <a:cs typeface="Verdana" pitchFamily="34" charset="0"/>
            </a:endParaRPr>
          </a:p>
        </p:txBody>
      </p:sp>
      <p:sp>
        <p:nvSpPr>
          <p:cNvPr id="3" name="Segnaposto contenuto 2"/>
          <p:cNvSpPr>
            <a:spLocks noGrp="1"/>
          </p:cNvSpPr>
          <p:nvPr>
            <p:ph idx="1"/>
          </p:nvPr>
        </p:nvSpPr>
        <p:spPr>
          <a:xfrm>
            <a:off x="3131840" y="1194121"/>
            <a:ext cx="5688632" cy="5259215"/>
          </a:xfrm>
        </p:spPr>
        <p:txBody>
          <a:bodyPr>
            <a:normAutofit lnSpcReduction="10000"/>
          </a:bodyPr>
          <a:lstStyle/>
          <a:p>
            <a:pPr>
              <a:buFont typeface="Arial" pitchFamily="34" charset="0"/>
              <a:buChar char="•"/>
            </a:pPr>
            <a:r>
              <a:rPr lang="en-US" sz="2800" dirty="0" smtClean="0">
                <a:solidFill>
                  <a:schemeClr val="bg1"/>
                </a:solidFill>
                <a:effectLst>
                  <a:outerShdw blurRad="38100" dist="38100" dir="2700000" algn="tl">
                    <a:srgbClr val="000000">
                      <a:alpha val="43137"/>
                    </a:srgbClr>
                  </a:outerShdw>
                </a:effectLst>
                <a:latin typeface="Calibri" pitchFamily="34" charset="0"/>
              </a:rPr>
              <a:t>The famous </a:t>
            </a:r>
            <a:r>
              <a:rPr lang="en-US" sz="2800" u="sng" dirty="0" smtClean="0">
                <a:solidFill>
                  <a:schemeClr val="bg2">
                    <a:lumMod val="75000"/>
                  </a:schemeClr>
                </a:solidFill>
                <a:effectLst>
                  <a:outerShdw blurRad="38100" dist="38100" dir="2700000" algn="tl">
                    <a:srgbClr val="000000">
                      <a:alpha val="43137"/>
                    </a:srgbClr>
                  </a:outerShdw>
                </a:effectLst>
                <a:latin typeface="Calibri" pitchFamily="34" charset="0"/>
              </a:rPr>
              <a:t>Nelson Mandela</a:t>
            </a:r>
            <a:r>
              <a:rPr lang="en-US" sz="2800" dirty="0" smtClean="0">
                <a:solidFill>
                  <a:schemeClr val="bg1"/>
                </a:solidFill>
                <a:effectLst>
                  <a:outerShdw blurRad="38100" dist="38100" dir="2700000" algn="tl">
                    <a:srgbClr val="000000">
                      <a:alpha val="43137"/>
                    </a:srgbClr>
                  </a:outerShdw>
                </a:effectLst>
                <a:latin typeface="Calibri" pitchFamily="34" charset="0"/>
              </a:rPr>
              <a:t> won the Nobel Prize in </a:t>
            </a:r>
            <a:r>
              <a:rPr lang="en-US" sz="2800" dirty="0" smtClean="0">
                <a:solidFill>
                  <a:schemeClr val="bg1"/>
                </a:solidFill>
                <a:effectLst>
                  <a:outerShdw blurRad="38100" dist="38100" dir="2700000" algn="tl">
                    <a:srgbClr val="000000">
                      <a:alpha val="43137"/>
                    </a:srgbClr>
                  </a:outerShdw>
                </a:effectLst>
                <a:latin typeface="Calibri" pitchFamily="34" charset="0"/>
              </a:rPr>
              <a:t>1993.</a:t>
            </a:r>
            <a:r>
              <a:rPr lang="en-US" sz="2800" baseline="0" dirty="0" smtClean="0">
                <a:solidFill>
                  <a:schemeClr val="bg1"/>
                </a:solidFill>
                <a:effectLst>
                  <a:outerShdw blurRad="38100" dist="38100" dir="2700000" algn="tl">
                    <a:srgbClr val="000000">
                      <a:alpha val="43137"/>
                    </a:srgbClr>
                  </a:outerShdw>
                </a:effectLst>
                <a:latin typeface="Calibri" pitchFamily="34" charset="0"/>
              </a:rPr>
              <a:t> H</a:t>
            </a:r>
            <a:r>
              <a:rPr lang="en-US" sz="2800" dirty="0" smtClean="0">
                <a:solidFill>
                  <a:schemeClr val="bg1"/>
                </a:solidFill>
                <a:effectLst>
                  <a:outerShdw blurRad="38100" dist="38100" dir="2700000" algn="tl">
                    <a:srgbClr val="000000">
                      <a:alpha val="43137"/>
                    </a:srgbClr>
                  </a:outerShdw>
                </a:effectLst>
                <a:latin typeface="Calibri" pitchFamily="34" charset="0"/>
              </a:rPr>
              <a:t>e </a:t>
            </a:r>
            <a:r>
              <a:rPr lang="en-US" sz="2800" dirty="0" smtClean="0">
                <a:solidFill>
                  <a:schemeClr val="bg1"/>
                </a:solidFill>
                <a:effectLst>
                  <a:outerShdw blurRad="38100" dist="38100" dir="2700000" algn="tl">
                    <a:srgbClr val="000000">
                      <a:alpha val="43137"/>
                    </a:srgbClr>
                  </a:outerShdw>
                </a:effectLst>
                <a:latin typeface="Calibri" pitchFamily="34" charset="0"/>
              </a:rPr>
              <a:t>worked for the peaceful resolution of the apartheid regime and laid the foundations for a new democratic South Africa.</a:t>
            </a:r>
          </a:p>
          <a:p>
            <a:pPr>
              <a:buFont typeface="Arial" pitchFamily="34" charset="0"/>
              <a:buChar char="•"/>
            </a:pPr>
            <a:endParaRPr lang="en-US" sz="2800" dirty="0" smtClean="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endParaRPr lang="it-CH" sz="2800" dirty="0" smtClean="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r>
              <a:rPr lang="en-US" sz="2800" u="sng" dirty="0" smtClean="0">
                <a:solidFill>
                  <a:schemeClr val="bg2">
                    <a:lumMod val="75000"/>
                  </a:schemeClr>
                </a:solidFill>
                <a:effectLst>
                  <a:outerShdw blurRad="38100" dist="38100" dir="2700000" algn="tl">
                    <a:srgbClr val="000000">
                      <a:alpha val="43137"/>
                    </a:srgbClr>
                  </a:outerShdw>
                </a:effectLst>
                <a:latin typeface="Calibri" pitchFamily="34" charset="0"/>
              </a:rPr>
              <a:t>Malala Yousafzai</a:t>
            </a:r>
            <a:r>
              <a:rPr lang="en-US" sz="2800" dirty="0" smtClean="0">
                <a:solidFill>
                  <a:schemeClr val="bg1"/>
                </a:solidFill>
                <a:effectLst>
                  <a:outerShdw blurRad="38100" dist="38100" dir="2700000" algn="tl">
                    <a:srgbClr val="000000">
                      <a:alpha val="43137"/>
                    </a:srgbClr>
                  </a:outerShdw>
                </a:effectLst>
                <a:latin typeface="Calibri" pitchFamily="34" charset="0"/>
              </a:rPr>
              <a:t> from Pakistan won the Nobel Prize in 2014 for her fight for the rights of all children to education.</a:t>
            </a:r>
            <a:endParaRPr lang="it-IT" sz="2800" dirty="0">
              <a:solidFill>
                <a:schemeClr val="bg1"/>
              </a:solidFill>
              <a:effectLst>
                <a:outerShdw blurRad="38100" dist="38100" dir="2700000" algn="tl">
                  <a:srgbClr val="000000">
                    <a:alpha val="43137"/>
                  </a:srgbClr>
                </a:outerShdw>
              </a:effectLst>
              <a:latin typeface="Calibri" pitchFamily="34" charset="0"/>
            </a:endParaRPr>
          </a:p>
        </p:txBody>
      </p:sp>
      <p:sp>
        <p:nvSpPr>
          <p:cNvPr id="4" name="27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descr="nelson-mandela.jpg"/>
          <p:cNvPicPr>
            <a:picLocks noChangeAspect="1"/>
          </p:cNvPicPr>
          <p:nvPr/>
        </p:nvPicPr>
        <p:blipFill>
          <a:blip r:embed="rId2" cstate="print"/>
          <a:stretch>
            <a:fillRect/>
          </a:stretch>
        </p:blipFill>
        <p:spPr>
          <a:xfrm>
            <a:off x="611560" y="1628800"/>
            <a:ext cx="2448272" cy="1280107"/>
          </a:xfrm>
          <a:prstGeom prst="rect">
            <a:avLst/>
          </a:prstGeom>
        </p:spPr>
      </p:pic>
      <p:pic>
        <p:nvPicPr>
          <p:cNvPr id="6" name="Immagine 5" descr="malala-yousafzai-ftr.jpg"/>
          <p:cNvPicPr>
            <a:picLocks noChangeAspect="1"/>
          </p:cNvPicPr>
          <p:nvPr/>
        </p:nvPicPr>
        <p:blipFill>
          <a:blip r:embed="rId3" cstate="print"/>
          <a:stretch>
            <a:fillRect/>
          </a:stretch>
        </p:blipFill>
        <p:spPr>
          <a:xfrm>
            <a:off x="666024" y="4237126"/>
            <a:ext cx="2393808" cy="1496130"/>
          </a:xfrm>
          <a:prstGeom prst="rect">
            <a:avLst/>
          </a:prstGeom>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122551" y="368180"/>
            <a:ext cx="8928992" cy="1138773"/>
          </a:xfrm>
          <a:prstGeom prst="rect">
            <a:avLst/>
          </a:prstGeom>
          <a:noFill/>
        </p:spPr>
        <p:txBody>
          <a:bodyPr wrap="square" rtlCol="0">
            <a:spAutoFit/>
          </a:bodyPr>
          <a:lstStyle/>
          <a:p>
            <a:pPr algn="ctr"/>
            <a:r>
              <a:rPr lang="it-IT" sz="4000" dirty="0" smtClean="0">
                <a:solidFill>
                  <a:schemeClr val="bg1">
                    <a:lumMod val="95000"/>
                  </a:schemeClr>
                </a:solidFill>
                <a:effectLst>
                  <a:outerShdw blurRad="38100" dist="38100" dir="2700000" algn="tl">
                    <a:srgbClr val="000000">
                      <a:alpha val="43137"/>
                    </a:srgbClr>
                  </a:outerShdw>
                </a:effectLst>
                <a:latin typeface="Bookman Old Style" panose="02050604050505020204" pitchFamily="18" charset="0"/>
                <a:cs typeface="Adobe Hebrew" pitchFamily="18" charset="-79"/>
              </a:rPr>
              <a:t>2014 NOBEL PRIZE in PHISYCS </a:t>
            </a:r>
          </a:p>
          <a:p>
            <a:pPr algn="ctr"/>
            <a:r>
              <a:rPr lang="it-IT" sz="2700" dirty="0" smtClean="0">
                <a:solidFill>
                  <a:schemeClr val="bg1">
                    <a:lumMod val="95000"/>
                  </a:schemeClr>
                </a:solidFill>
                <a:effectLst>
                  <a:outerShdw blurRad="38100" dist="38100" dir="2700000" algn="tl">
                    <a:srgbClr val="000000">
                      <a:alpha val="43137"/>
                    </a:srgbClr>
                  </a:outerShdw>
                </a:effectLst>
                <a:latin typeface="Bookman Old Style" panose="02050604050505020204" pitchFamily="18" charset="0"/>
                <a:cs typeface="Adobe Hebrew" pitchFamily="18" charset="-79"/>
              </a:rPr>
              <a:t>TO:</a:t>
            </a:r>
          </a:p>
        </p:txBody>
      </p:sp>
      <p:pic>
        <p:nvPicPr>
          <p:cNvPr id="1028" name="Picture 4" descr="C:\Users\kevin\Desktop\nakamura_postcar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47864" y="1497041"/>
            <a:ext cx="2418178" cy="3420000"/>
          </a:xfrm>
          <a:prstGeom prst="rect">
            <a:avLst/>
          </a:prstGeom>
          <a:noFill/>
          <a:ln w="25400">
            <a:solidFill>
              <a:schemeClr val="bg2">
                <a:lumMod val="75000"/>
              </a:schemeClr>
            </a:solidFill>
          </a:ln>
          <a:extLst>
            <a:ext uri="{909E8E84-426E-40DD-AFC4-6F175D3DCCD1}">
              <a14:hiddenFill xmlns="" xmlns:a14="http://schemas.microsoft.com/office/drawing/2010/main">
                <a:solidFill>
                  <a:srgbClr val="FFFFFF"/>
                </a:solidFill>
              </a14:hiddenFill>
            </a:ext>
          </a:extLst>
        </p:spPr>
      </p:pic>
      <p:pic>
        <p:nvPicPr>
          <p:cNvPr id="1029" name="Picture 5" descr="C:\Users\kevin\Desktop\akasaki_postcar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1506953"/>
            <a:ext cx="2418178" cy="3420000"/>
          </a:xfrm>
          <a:prstGeom prst="rect">
            <a:avLst/>
          </a:prstGeom>
          <a:noFill/>
          <a:ln w="25400">
            <a:solidFill>
              <a:schemeClr val="bg2">
                <a:lumMod val="75000"/>
              </a:schemeClr>
            </a:solidFill>
          </a:ln>
          <a:extLst>
            <a:ext uri="{909E8E84-426E-40DD-AFC4-6F175D3DCCD1}">
              <a14:hiddenFill xmlns="" xmlns:a14="http://schemas.microsoft.com/office/drawing/2010/main">
                <a:solidFill>
                  <a:srgbClr val="FFFFFF"/>
                </a:solidFill>
              </a14:hiddenFill>
            </a:ext>
          </a:extLst>
        </p:spPr>
      </p:pic>
      <p:pic>
        <p:nvPicPr>
          <p:cNvPr id="1030" name="Picture 6" descr="C:\Users\kevin\Desktop\amano_postcar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536" y="1497041"/>
            <a:ext cx="2418182" cy="3420000"/>
          </a:xfrm>
          <a:prstGeom prst="rect">
            <a:avLst/>
          </a:prstGeom>
          <a:noFill/>
          <a:ln w="25400">
            <a:solidFill>
              <a:schemeClr val="bg2">
                <a:lumMod val="75000"/>
              </a:schemeClr>
            </a:solidFill>
          </a:ln>
          <a:extLst>
            <a:ext uri="{909E8E84-426E-40DD-AFC4-6F175D3DCCD1}">
              <a14:hiddenFill xmlns="" xmlns:a14="http://schemas.microsoft.com/office/drawing/2010/main">
                <a:solidFill>
                  <a:srgbClr val="FFFFFF"/>
                </a:solidFill>
              </a14:hiddenFill>
            </a:ext>
          </a:extLst>
        </p:spPr>
      </p:pic>
      <p:cxnSp>
        <p:nvCxnSpPr>
          <p:cNvPr id="7" name="6 Conector recto"/>
          <p:cNvCxnSpPr/>
          <p:nvPr/>
        </p:nvCxnSpPr>
        <p:spPr>
          <a:xfrm>
            <a:off x="539552" y="980728"/>
            <a:ext cx="81369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39552" y="476672"/>
            <a:ext cx="813690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25626" y="4869160"/>
            <a:ext cx="2418182" cy="1077218"/>
          </a:xfrm>
          <a:prstGeom prst="rect">
            <a:avLst/>
          </a:prstGeom>
          <a:noFill/>
        </p:spPr>
        <p:txBody>
          <a:bodyPr wrap="square" rtlCol="0">
            <a:spAutoFit/>
          </a:bodyPr>
          <a:lstStyle/>
          <a:p>
            <a:pPr algn="ctr" defTabSz="720000"/>
            <a:r>
              <a:rPr lang="it-IT" sz="3200" u="sng" dirty="0" smtClean="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parajita" panose="020B0604020202020204" pitchFamily="34" charset="0"/>
              </a:rPr>
              <a:t>Iroshi Amano</a:t>
            </a:r>
            <a:endParaRPr lang="it-IT" sz="3200" u="sng"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a typeface="Batang" panose="02030600000101010101" pitchFamily="18" charset="-127"/>
              <a:cs typeface="Aparajita" panose="020B0604020202020204" pitchFamily="34" charset="0"/>
            </a:endParaRPr>
          </a:p>
        </p:txBody>
      </p:sp>
      <p:sp>
        <p:nvSpPr>
          <p:cNvPr id="18" name="17 CuadroTexto"/>
          <p:cNvSpPr txBox="1"/>
          <p:nvPr/>
        </p:nvSpPr>
        <p:spPr>
          <a:xfrm>
            <a:off x="3377954" y="4869160"/>
            <a:ext cx="2418182" cy="1077218"/>
          </a:xfrm>
          <a:prstGeom prst="rect">
            <a:avLst/>
          </a:prstGeom>
          <a:noFill/>
        </p:spPr>
        <p:txBody>
          <a:bodyPr wrap="square" rtlCol="0">
            <a:spAutoFit/>
          </a:bodyPr>
          <a:lstStyle/>
          <a:p>
            <a:pPr algn="ctr"/>
            <a:r>
              <a:rPr lang="it-IT" sz="3200" u="sng" dirty="0" smtClean="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rPr>
              <a:t>Shuji Nakamura</a:t>
            </a:r>
            <a:endParaRPr lang="it-IT" sz="3200" u="sng"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19" name="18 CuadroTexto"/>
          <p:cNvSpPr txBox="1"/>
          <p:nvPr/>
        </p:nvSpPr>
        <p:spPr>
          <a:xfrm>
            <a:off x="6300192" y="4872062"/>
            <a:ext cx="2418182" cy="1077218"/>
          </a:xfrm>
          <a:prstGeom prst="rect">
            <a:avLst/>
          </a:prstGeom>
          <a:noFill/>
        </p:spPr>
        <p:txBody>
          <a:bodyPr wrap="square" rtlCol="0">
            <a:spAutoFit/>
          </a:bodyPr>
          <a:lstStyle/>
          <a:p>
            <a:pPr algn="ctr"/>
            <a:r>
              <a:rPr lang="it-IT" sz="3200" u="sng" dirty="0" smtClean="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rPr>
              <a:t>Isamu Akasaki</a:t>
            </a:r>
            <a:endParaRPr lang="it-IT" sz="3200" u="sng"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12" name="11 CuadroTexto"/>
          <p:cNvSpPr txBox="1"/>
          <p:nvPr/>
        </p:nvSpPr>
        <p:spPr>
          <a:xfrm>
            <a:off x="679557" y="6092924"/>
            <a:ext cx="1876219" cy="338554"/>
          </a:xfrm>
          <a:prstGeom prst="rect">
            <a:avLst/>
          </a:prstGeom>
          <a:noFill/>
        </p:spPr>
        <p:txBody>
          <a:bodyPr wrap="none" rtlCol="0">
            <a:spAutoFit/>
          </a:bodyPr>
          <a:lstStyle/>
          <a:p>
            <a:r>
              <a:rPr lang="it-IT" sz="1600" dirty="0" smtClean="0">
                <a:solidFill>
                  <a:schemeClr val="bg1">
                    <a:lumMod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Prize shared 1/3</a:t>
            </a:r>
            <a:endParaRPr lang="it-IT" sz="1600" dirty="0">
              <a:solidFill>
                <a:schemeClr val="bg1">
                  <a:lumMod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22 CuadroTexto"/>
          <p:cNvSpPr txBox="1"/>
          <p:nvPr/>
        </p:nvSpPr>
        <p:spPr>
          <a:xfrm>
            <a:off x="3631885" y="6093296"/>
            <a:ext cx="1876219" cy="338554"/>
          </a:xfrm>
          <a:prstGeom prst="rect">
            <a:avLst/>
          </a:prstGeom>
          <a:noFill/>
        </p:spPr>
        <p:txBody>
          <a:bodyPr wrap="none" rtlCol="0">
            <a:spAutoFit/>
          </a:bodyPr>
          <a:lstStyle/>
          <a:p>
            <a:r>
              <a:rPr lang="it-IT" sz="1600" dirty="0" smtClean="0">
                <a:solidFill>
                  <a:schemeClr val="bg1">
                    <a:lumMod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Prize shared 1/3</a:t>
            </a:r>
            <a:endParaRPr lang="it-IT" sz="1600" dirty="0">
              <a:solidFill>
                <a:schemeClr val="bg1">
                  <a:lumMod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24" name="23 CuadroTexto"/>
          <p:cNvSpPr txBox="1"/>
          <p:nvPr/>
        </p:nvSpPr>
        <p:spPr>
          <a:xfrm>
            <a:off x="6588224" y="6093296"/>
            <a:ext cx="1876219" cy="338554"/>
          </a:xfrm>
          <a:prstGeom prst="rect">
            <a:avLst/>
          </a:prstGeom>
          <a:noFill/>
        </p:spPr>
        <p:txBody>
          <a:bodyPr wrap="none" rtlCol="0">
            <a:spAutoFit/>
          </a:bodyPr>
          <a:lstStyle/>
          <a:p>
            <a:r>
              <a:rPr lang="it-IT" sz="1600" dirty="0" smtClean="0">
                <a:solidFill>
                  <a:schemeClr val="bg1">
                    <a:lumMod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Prize shared 1/3</a:t>
            </a:r>
            <a:endParaRPr lang="it-IT" sz="1600" dirty="0">
              <a:solidFill>
                <a:schemeClr val="bg1">
                  <a:lumMod val="9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pic>
        <p:nvPicPr>
          <p:cNvPr id="1031" name="Picture 7" descr="C:\Users\kevin\Desktop\chem_phys_medal_intr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00904" y="4628471"/>
            <a:ext cx="577140" cy="672738"/>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7" descr="C:\Users\kevin\Desktop\chem_phys_medal_intr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88424" y="4628471"/>
            <a:ext cx="577140" cy="672738"/>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7" descr="C:\Users\kevin\Desktop\chem_phys_medal_intr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55776" y="4628471"/>
            <a:ext cx="577140" cy="672738"/>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27 Rectángulo"/>
          <p:cNvSpPr/>
          <p:nvPr/>
        </p:nvSpPr>
        <p:spPr>
          <a:xfrm>
            <a:off x="107504" y="116632"/>
            <a:ext cx="8928992" cy="6624736"/>
          </a:xfrm>
          <a:prstGeom prst="rect">
            <a:avLst/>
          </a:prstGeom>
          <a:noFill/>
          <a:ln w="508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3373319033"/>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2000"/>
                                        <p:tgtEl>
                                          <p:spTgt spid="1030"/>
                                        </p:tgtEl>
                                      </p:cBhvr>
                                    </p:animEffect>
                                    <p:anim calcmode="lin" valueType="num">
                                      <p:cBhvr>
                                        <p:cTn id="13" dur="2000" fill="hold"/>
                                        <p:tgtEl>
                                          <p:spTgt spid="1030"/>
                                        </p:tgtEl>
                                        <p:attrNameLst>
                                          <p:attrName>style.rotation</p:attrName>
                                        </p:attrNameLst>
                                      </p:cBhvr>
                                      <p:tavLst>
                                        <p:tav tm="0">
                                          <p:val>
                                            <p:fltVal val="720"/>
                                          </p:val>
                                        </p:tav>
                                        <p:tav tm="100000">
                                          <p:val>
                                            <p:fltVal val="0"/>
                                          </p:val>
                                        </p:tav>
                                      </p:tavLst>
                                    </p:anim>
                                    <p:anim calcmode="lin" valueType="num">
                                      <p:cBhvr>
                                        <p:cTn id="14" dur="2000" fill="hold"/>
                                        <p:tgtEl>
                                          <p:spTgt spid="1030"/>
                                        </p:tgtEl>
                                        <p:attrNameLst>
                                          <p:attrName>ppt_h</p:attrName>
                                        </p:attrNameLst>
                                      </p:cBhvr>
                                      <p:tavLst>
                                        <p:tav tm="0">
                                          <p:val>
                                            <p:fltVal val="0"/>
                                          </p:val>
                                        </p:tav>
                                        <p:tav tm="100000">
                                          <p:val>
                                            <p:strVal val="#ppt_h"/>
                                          </p:val>
                                        </p:tav>
                                      </p:tavLst>
                                    </p:anim>
                                    <p:anim calcmode="lin" valueType="num">
                                      <p:cBhvr>
                                        <p:cTn id="15" dur="2000" fill="hold"/>
                                        <p:tgtEl>
                                          <p:spTgt spid="1030"/>
                                        </p:tgtEl>
                                        <p:attrNameLst>
                                          <p:attrName>ppt_w</p:attrName>
                                        </p:attrNameLst>
                                      </p:cBhvr>
                                      <p:tavLst>
                                        <p:tav tm="0">
                                          <p:val>
                                            <p:fltVal val="0"/>
                                          </p:val>
                                        </p:tav>
                                        <p:tav tm="100000">
                                          <p:val>
                                            <p:strVal val="#ppt_w"/>
                                          </p:val>
                                        </p:tav>
                                      </p:tavLst>
                                    </p:anim>
                                  </p:childTnLst>
                                </p:cTn>
                              </p:par>
                              <p:par>
                                <p:cTn id="16" presetID="35"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2000"/>
                                        <p:tgtEl>
                                          <p:spTgt spid="1028"/>
                                        </p:tgtEl>
                                      </p:cBhvr>
                                    </p:animEffect>
                                    <p:anim calcmode="lin" valueType="num">
                                      <p:cBhvr>
                                        <p:cTn id="19" dur="2000" fill="hold"/>
                                        <p:tgtEl>
                                          <p:spTgt spid="1028"/>
                                        </p:tgtEl>
                                        <p:attrNameLst>
                                          <p:attrName>style.rotation</p:attrName>
                                        </p:attrNameLst>
                                      </p:cBhvr>
                                      <p:tavLst>
                                        <p:tav tm="0">
                                          <p:val>
                                            <p:fltVal val="720"/>
                                          </p:val>
                                        </p:tav>
                                        <p:tav tm="100000">
                                          <p:val>
                                            <p:fltVal val="0"/>
                                          </p:val>
                                        </p:tav>
                                      </p:tavLst>
                                    </p:anim>
                                    <p:anim calcmode="lin" valueType="num">
                                      <p:cBhvr>
                                        <p:cTn id="20" dur="2000" fill="hold"/>
                                        <p:tgtEl>
                                          <p:spTgt spid="1028"/>
                                        </p:tgtEl>
                                        <p:attrNameLst>
                                          <p:attrName>ppt_h</p:attrName>
                                        </p:attrNameLst>
                                      </p:cBhvr>
                                      <p:tavLst>
                                        <p:tav tm="0">
                                          <p:val>
                                            <p:fltVal val="0"/>
                                          </p:val>
                                        </p:tav>
                                        <p:tav tm="100000">
                                          <p:val>
                                            <p:strVal val="#ppt_h"/>
                                          </p:val>
                                        </p:tav>
                                      </p:tavLst>
                                    </p:anim>
                                    <p:anim calcmode="lin" valueType="num">
                                      <p:cBhvr>
                                        <p:cTn id="21" dur="2000" fill="hold"/>
                                        <p:tgtEl>
                                          <p:spTgt spid="1028"/>
                                        </p:tgtEl>
                                        <p:attrNameLst>
                                          <p:attrName>ppt_w</p:attrName>
                                        </p:attrNameLst>
                                      </p:cBhvr>
                                      <p:tavLst>
                                        <p:tav tm="0">
                                          <p:val>
                                            <p:fltVal val="0"/>
                                          </p:val>
                                        </p:tav>
                                        <p:tav tm="100000">
                                          <p:val>
                                            <p:strVal val="#ppt_w"/>
                                          </p:val>
                                        </p:tav>
                                      </p:tavLst>
                                    </p:anim>
                                  </p:childTnLst>
                                </p:cTn>
                              </p:par>
                              <p:par>
                                <p:cTn id="22" presetID="35" presetClass="entr" presetSubtype="0" fill="hold" nodeType="with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anim calcmode="lin" valueType="num">
                                      <p:cBhvr>
                                        <p:cTn id="25" dur="2000" fill="hold"/>
                                        <p:tgtEl>
                                          <p:spTgt spid="1029"/>
                                        </p:tgtEl>
                                        <p:attrNameLst>
                                          <p:attrName>style.rotation</p:attrName>
                                        </p:attrNameLst>
                                      </p:cBhvr>
                                      <p:tavLst>
                                        <p:tav tm="0">
                                          <p:val>
                                            <p:fltVal val="720"/>
                                          </p:val>
                                        </p:tav>
                                        <p:tav tm="100000">
                                          <p:val>
                                            <p:fltVal val="0"/>
                                          </p:val>
                                        </p:tav>
                                      </p:tavLst>
                                    </p:anim>
                                    <p:anim calcmode="lin" valueType="num">
                                      <p:cBhvr>
                                        <p:cTn id="26" dur="2000" fill="hold"/>
                                        <p:tgtEl>
                                          <p:spTgt spid="1029"/>
                                        </p:tgtEl>
                                        <p:attrNameLst>
                                          <p:attrName>ppt_h</p:attrName>
                                        </p:attrNameLst>
                                      </p:cBhvr>
                                      <p:tavLst>
                                        <p:tav tm="0">
                                          <p:val>
                                            <p:fltVal val="0"/>
                                          </p:val>
                                        </p:tav>
                                        <p:tav tm="100000">
                                          <p:val>
                                            <p:strVal val="#ppt_h"/>
                                          </p:val>
                                        </p:tav>
                                      </p:tavLst>
                                    </p:anim>
                                    <p:anim calcmode="lin" valueType="num">
                                      <p:cBhvr>
                                        <p:cTn id="27" dur="2000" fill="hold"/>
                                        <p:tgtEl>
                                          <p:spTgt spid="1029"/>
                                        </p:tgtEl>
                                        <p:attrNameLst>
                                          <p:attrName>ppt_w</p:attrName>
                                        </p:attrNameLst>
                                      </p:cBhvr>
                                      <p:tavLst>
                                        <p:tav tm="0">
                                          <p:val>
                                            <p:fltVal val="0"/>
                                          </p:val>
                                        </p:tav>
                                        <p:tav tm="100000">
                                          <p:val>
                                            <p:strVal val="#ppt_w"/>
                                          </p:val>
                                        </p:tav>
                                      </p:tavLst>
                                    </p:anim>
                                  </p:childTnLst>
                                </p:cTn>
                              </p:par>
                              <p:par>
                                <p:cTn id="28" presetID="35"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anim calcmode="lin" valueType="num">
                                      <p:cBhvr>
                                        <p:cTn id="31" dur="2000" fill="hold"/>
                                        <p:tgtEl>
                                          <p:spTgt spid="11"/>
                                        </p:tgtEl>
                                        <p:attrNameLst>
                                          <p:attrName>style.rotation</p:attrName>
                                        </p:attrNameLst>
                                      </p:cBhvr>
                                      <p:tavLst>
                                        <p:tav tm="0">
                                          <p:val>
                                            <p:fltVal val="720"/>
                                          </p:val>
                                        </p:tav>
                                        <p:tav tm="100000">
                                          <p:val>
                                            <p:fltVal val="0"/>
                                          </p:val>
                                        </p:tav>
                                      </p:tavLst>
                                    </p:anim>
                                    <p:anim calcmode="lin" valueType="num">
                                      <p:cBhvr>
                                        <p:cTn id="32" dur="2000" fill="hold"/>
                                        <p:tgtEl>
                                          <p:spTgt spid="11"/>
                                        </p:tgtEl>
                                        <p:attrNameLst>
                                          <p:attrName>ppt_h</p:attrName>
                                        </p:attrNameLst>
                                      </p:cBhvr>
                                      <p:tavLst>
                                        <p:tav tm="0">
                                          <p:val>
                                            <p:fltVal val="0"/>
                                          </p:val>
                                        </p:tav>
                                        <p:tav tm="100000">
                                          <p:val>
                                            <p:strVal val="#ppt_h"/>
                                          </p:val>
                                        </p:tav>
                                      </p:tavLst>
                                    </p:anim>
                                    <p:anim calcmode="lin" valueType="num">
                                      <p:cBhvr>
                                        <p:cTn id="33" dur="2000" fill="hold"/>
                                        <p:tgtEl>
                                          <p:spTgt spid="11"/>
                                        </p:tgtEl>
                                        <p:attrNameLst>
                                          <p:attrName>ppt_w</p:attrName>
                                        </p:attrNameLst>
                                      </p:cBhvr>
                                      <p:tavLst>
                                        <p:tav tm="0">
                                          <p:val>
                                            <p:fltVal val="0"/>
                                          </p:val>
                                        </p:tav>
                                        <p:tav tm="100000">
                                          <p:val>
                                            <p:strVal val="#ppt_w"/>
                                          </p:val>
                                        </p:tav>
                                      </p:tavLst>
                                    </p:anim>
                                  </p:childTnLst>
                                </p:cTn>
                              </p:par>
                              <p:par>
                                <p:cTn id="34" presetID="35"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2000"/>
                                        <p:tgtEl>
                                          <p:spTgt spid="18"/>
                                        </p:tgtEl>
                                      </p:cBhvr>
                                    </p:animEffect>
                                    <p:anim calcmode="lin" valueType="num">
                                      <p:cBhvr>
                                        <p:cTn id="37" dur="2000" fill="hold"/>
                                        <p:tgtEl>
                                          <p:spTgt spid="18"/>
                                        </p:tgtEl>
                                        <p:attrNameLst>
                                          <p:attrName>style.rotation</p:attrName>
                                        </p:attrNameLst>
                                      </p:cBhvr>
                                      <p:tavLst>
                                        <p:tav tm="0">
                                          <p:val>
                                            <p:fltVal val="720"/>
                                          </p:val>
                                        </p:tav>
                                        <p:tav tm="100000">
                                          <p:val>
                                            <p:fltVal val="0"/>
                                          </p:val>
                                        </p:tav>
                                      </p:tavLst>
                                    </p:anim>
                                    <p:anim calcmode="lin" valueType="num">
                                      <p:cBhvr>
                                        <p:cTn id="38" dur="2000" fill="hold"/>
                                        <p:tgtEl>
                                          <p:spTgt spid="18"/>
                                        </p:tgtEl>
                                        <p:attrNameLst>
                                          <p:attrName>ppt_h</p:attrName>
                                        </p:attrNameLst>
                                      </p:cBhvr>
                                      <p:tavLst>
                                        <p:tav tm="0">
                                          <p:val>
                                            <p:fltVal val="0"/>
                                          </p:val>
                                        </p:tav>
                                        <p:tav tm="100000">
                                          <p:val>
                                            <p:strVal val="#ppt_h"/>
                                          </p:val>
                                        </p:tav>
                                      </p:tavLst>
                                    </p:anim>
                                    <p:anim calcmode="lin" valueType="num">
                                      <p:cBhvr>
                                        <p:cTn id="39" dur="2000" fill="hold"/>
                                        <p:tgtEl>
                                          <p:spTgt spid="18"/>
                                        </p:tgtEl>
                                        <p:attrNameLst>
                                          <p:attrName>ppt_w</p:attrName>
                                        </p:attrNameLst>
                                      </p:cBhvr>
                                      <p:tavLst>
                                        <p:tav tm="0">
                                          <p:val>
                                            <p:fltVal val="0"/>
                                          </p:val>
                                        </p:tav>
                                        <p:tav tm="100000">
                                          <p:val>
                                            <p:strVal val="#ppt_w"/>
                                          </p:val>
                                        </p:tav>
                                      </p:tavLst>
                                    </p:anim>
                                  </p:childTnLst>
                                </p:cTn>
                              </p:par>
                              <p:par>
                                <p:cTn id="40" presetID="35"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anim calcmode="lin" valueType="num">
                                      <p:cBhvr>
                                        <p:cTn id="43" dur="2000" fill="hold"/>
                                        <p:tgtEl>
                                          <p:spTgt spid="19"/>
                                        </p:tgtEl>
                                        <p:attrNameLst>
                                          <p:attrName>style.rotation</p:attrName>
                                        </p:attrNameLst>
                                      </p:cBhvr>
                                      <p:tavLst>
                                        <p:tav tm="0">
                                          <p:val>
                                            <p:fltVal val="720"/>
                                          </p:val>
                                        </p:tav>
                                        <p:tav tm="100000">
                                          <p:val>
                                            <p:fltVal val="0"/>
                                          </p:val>
                                        </p:tav>
                                      </p:tavLst>
                                    </p:anim>
                                    <p:anim calcmode="lin" valueType="num">
                                      <p:cBhvr>
                                        <p:cTn id="44" dur="2000" fill="hold"/>
                                        <p:tgtEl>
                                          <p:spTgt spid="19"/>
                                        </p:tgtEl>
                                        <p:attrNameLst>
                                          <p:attrName>ppt_h</p:attrName>
                                        </p:attrNameLst>
                                      </p:cBhvr>
                                      <p:tavLst>
                                        <p:tav tm="0">
                                          <p:val>
                                            <p:fltVal val="0"/>
                                          </p:val>
                                        </p:tav>
                                        <p:tav tm="100000">
                                          <p:val>
                                            <p:strVal val="#ppt_h"/>
                                          </p:val>
                                        </p:tav>
                                      </p:tavLst>
                                    </p:anim>
                                    <p:anim calcmode="lin" valueType="num">
                                      <p:cBhvr>
                                        <p:cTn id="45" dur="2000" fill="hold"/>
                                        <p:tgtEl>
                                          <p:spTgt spid="19"/>
                                        </p:tgtEl>
                                        <p:attrNameLst>
                                          <p:attrName>ppt_w</p:attrName>
                                        </p:attrNameLst>
                                      </p:cBhvr>
                                      <p:tavLst>
                                        <p:tav tm="0">
                                          <p:val>
                                            <p:fltVal val="0"/>
                                          </p:val>
                                        </p:tav>
                                        <p:tav tm="100000">
                                          <p:val>
                                            <p:strVal val="#ppt_w"/>
                                          </p:val>
                                        </p:tav>
                                      </p:tavLst>
                                    </p:anim>
                                  </p:childTnLst>
                                </p:cTn>
                              </p:par>
                              <p:par>
                                <p:cTn id="46" presetID="35"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anim calcmode="lin" valueType="num">
                                      <p:cBhvr>
                                        <p:cTn id="49" dur="2000" fill="hold"/>
                                        <p:tgtEl>
                                          <p:spTgt spid="12"/>
                                        </p:tgtEl>
                                        <p:attrNameLst>
                                          <p:attrName>style.rotation</p:attrName>
                                        </p:attrNameLst>
                                      </p:cBhvr>
                                      <p:tavLst>
                                        <p:tav tm="0">
                                          <p:val>
                                            <p:fltVal val="720"/>
                                          </p:val>
                                        </p:tav>
                                        <p:tav tm="100000">
                                          <p:val>
                                            <p:fltVal val="0"/>
                                          </p:val>
                                        </p:tav>
                                      </p:tavLst>
                                    </p:anim>
                                    <p:anim calcmode="lin" valueType="num">
                                      <p:cBhvr>
                                        <p:cTn id="50" dur="2000" fill="hold"/>
                                        <p:tgtEl>
                                          <p:spTgt spid="12"/>
                                        </p:tgtEl>
                                        <p:attrNameLst>
                                          <p:attrName>ppt_h</p:attrName>
                                        </p:attrNameLst>
                                      </p:cBhvr>
                                      <p:tavLst>
                                        <p:tav tm="0">
                                          <p:val>
                                            <p:fltVal val="0"/>
                                          </p:val>
                                        </p:tav>
                                        <p:tav tm="100000">
                                          <p:val>
                                            <p:strVal val="#ppt_h"/>
                                          </p:val>
                                        </p:tav>
                                      </p:tavLst>
                                    </p:anim>
                                    <p:anim calcmode="lin" valueType="num">
                                      <p:cBhvr>
                                        <p:cTn id="51" dur="2000" fill="hold"/>
                                        <p:tgtEl>
                                          <p:spTgt spid="12"/>
                                        </p:tgtEl>
                                        <p:attrNameLst>
                                          <p:attrName>ppt_w</p:attrName>
                                        </p:attrNameLst>
                                      </p:cBhvr>
                                      <p:tavLst>
                                        <p:tav tm="0">
                                          <p:val>
                                            <p:fltVal val="0"/>
                                          </p:val>
                                        </p:tav>
                                        <p:tav tm="100000">
                                          <p:val>
                                            <p:strVal val="#ppt_w"/>
                                          </p:val>
                                        </p:tav>
                                      </p:tavLst>
                                    </p:anim>
                                  </p:childTnLst>
                                </p:cTn>
                              </p:par>
                              <p:par>
                                <p:cTn id="52" presetID="35"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2000"/>
                                        <p:tgtEl>
                                          <p:spTgt spid="23"/>
                                        </p:tgtEl>
                                      </p:cBhvr>
                                    </p:animEffect>
                                    <p:anim calcmode="lin" valueType="num">
                                      <p:cBhvr>
                                        <p:cTn id="55" dur="2000" fill="hold"/>
                                        <p:tgtEl>
                                          <p:spTgt spid="23"/>
                                        </p:tgtEl>
                                        <p:attrNameLst>
                                          <p:attrName>style.rotation</p:attrName>
                                        </p:attrNameLst>
                                      </p:cBhvr>
                                      <p:tavLst>
                                        <p:tav tm="0">
                                          <p:val>
                                            <p:fltVal val="720"/>
                                          </p:val>
                                        </p:tav>
                                        <p:tav tm="100000">
                                          <p:val>
                                            <p:fltVal val="0"/>
                                          </p:val>
                                        </p:tav>
                                      </p:tavLst>
                                    </p:anim>
                                    <p:anim calcmode="lin" valueType="num">
                                      <p:cBhvr>
                                        <p:cTn id="56" dur="2000" fill="hold"/>
                                        <p:tgtEl>
                                          <p:spTgt spid="23"/>
                                        </p:tgtEl>
                                        <p:attrNameLst>
                                          <p:attrName>ppt_h</p:attrName>
                                        </p:attrNameLst>
                                      </p:cBhvr>
                                      <p:tavLst>
                                        <p:tav tm="0">
                                          <p:val>
                                            <p:fltVal val="0"/>
                                          </p:val>
                                        </p:tav>
                                        <p:tav tm="100000">
                                          <p:val>
                                            <p:strVal val="#ppt_h"/>
                                          </p:val>
                                        </p:tav>
                                      </p:tavLst>
                                    </p:anim>
                                    <p:anim calcmode="lin" valueType="num">
                                      <p:cBhvr>
                                        <p:cTn id="57" dur="2000" fill="hold"/>
                                        <p:tgtEl>
                                          <p:spTgt spid="23"/>
                                        </p:tgtEl>
                                        <p:attrNameLst>
                                          <p:attrName>ppt_w</p:attrName>
                                        </p:attrNameLst>
                                      </p:cBhvr>
                                      <p:tavLst>
                                        <p:tav tm="0">
                                          <p:val>
                                            <p:fltVal val="0"/>
                                          </p:val>
                                        </p:tav>
                                        <p:tav tm="100000">
                                          <p:val>
                                            <p:strVal val="#ppt_w"/>
                                          </p:val>
                                        </p:tav>
                                      </p:tavLst>
                                    </p:anim>
                                  </p:childTnLst>
                                </p:cTn>
                              </p:par>
                              <p:par>
                                <p:cTn id="58" presetID="35"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2000"/>
                                        <p:tgtEl>
                                          <p:spTgt spid="24"/>
                                        </p:tgtEl>
                                      </p:cBhvr>
                                    </p:animEffect>
                                    <p:anim calcmode="lin" valueType="num">
                                      <p:cBhvr>
                                        <p:cTn id="61" dur="2000" fill="hold"/>
                                        <p:tgtEl>
                                          <p:spTgt spid="24"/>
                                        </p:tgtEl>
                                        <p:attrNameLst>
                                          <p:attrName>style.rotation</p:attrName>
                                        </p:attrNameLst>
                                      </p:cBhvr>
                                      <p:tavLst>
                                        <p:tav tm="0">
                                          <p:val>
                                            <p:fltVal val="720"/>
                                          </p:val>
                                        </p:tav>
                                        <p:tav tm="100000">
                                          <p:val>
                                            <p:fltVal val="0"/>
                                          </p:val>
                                        </p:tav>
                                      </p:tavLst>
                                    </p:anim>
                                    <p:anim calcmode="lin" valueType="num">
                                      <p:cBhvr>
                                        <p:cTn id="62" dur="2000" fill="hold"/>
                                        <p:tgtEl>
                                          <p:spTgt spid="24"/>
                                        </p:tgtEl>
                                        <p:attrNameLst>
                                          <p:attrName>ppt_h</p:attrName>
                                        </p:attrNameLst>
                                      </p:cBhvr>
                                      <p:tavLst>
                                        <p:tav tm="0">
                                          <p:val>
                                            <p:fltVal val="0"/>
                                          </p:val>
                                        </p:tav>
                                        <p:tav tm="100000">
                                          <p:val>
                                            <p:strVal val="#ppt_h"/>
                                          </p:val>
                                        </p:tav>
                                      </p:tavLst>
                                    </p:anim>
                                    <p:anim calcmode="lin" valueType="num">
                                      <p:cBhvr>
                                        <p:cTn id="63" dur="2000" fill="hold"/>
                                        <p:tgtEl>
                                          <p:spTgt spid="24"/>
                                        </p:tgtEl>
                                        <p:attrNameLst>
                                          <p:attrName>ppt_w</p:attrName>
                                        </p:attrNameLst>
                                      </p:cBhvr>
                                      <p:tavLst>
                                        <p:tav tm="0">
                                          <p:val>
                                            <p:fltVal val="0"/>
                                          </p:val>
                                        </p:tav>
                                        <p:tav tm="100000">
                                          <p:val>
                                            <p:strVal val="#ppt_w"/>
                                          </p:val>
                                        </p:tav>
                                      </p:tavLst>
                                    </p:anim>
                                  </p:childTnLst>
                                </p:cTn>
                              </p:par>
                              <p:par>
                                <p:cTn id="64" presetID="35"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2000"/>
                                        <p:tgtEl>
                                          <p:spTgt spid="27"/>
                                        </p:tgtEl>
                                      </p:cBhvr>
                                    </p:animEffect>
                                    <p:anim calcmode="lin" valueType="num">
                                      <p:cBhvr>
                                        <p:cTn id="67" dur="2000" fill="hold"/>
                                        <p:tgtEl>
                                          <p:spTgt spid="27"/>
                                        </p:tgtEl>
                                        <p:attrNameLst>
                                          <p:attrName>style.rotation</p:attrName>
                                        </p:attrNameLst>
                                      </p:cBhvr>
                                      <p:tavLst>
                                        <p:tav tm="0">
                                          <p:val>
                                            <p:fltVal val="720"/>
                                          </p:val>
                                        </p:tav>
                                        <p:tav tm="100000">
                                          <p:val>
                                            <p:fltVal val="0"/>
                                          </p:val>
                                        </p:tav>
                                      </p:tavLst>
                                    </p:anim>
                                    <p:anim calcmode="lin" valueType="num">
                                      <p:cBhvr>
                                        <p:cTn id="68" dur="2000" fill="hold"/>
                                        <p:tgtEl>
                                          <p:spTgt spid="27"/>
                                        </p:tgtEl>
                                        <p:attrNameLst>
                                          <p:attrName>ppt_h</p:attrName>
                                        </p:attrNameLst>
                                      </p:cBhvr>
                                      <p:tavLst>
                                        <p:tav tm="0">
                                          <p:val>
                                            <p:fltVal val="0"/>
                                          </p:val>
                                        </p:tav>
                                        <p:tav tm="100000">
                                          <p:val>
                                            <p:strVal val="#ppt_h"/>
                                          </p:val>
                                        </p:tav>
                                      </p:tavLst>
                                    </p:anim>
                                    <p:anim calcmode="lin" valueType="num">
                                      <p:cBhvr>
                                        <p:cTn id="69" dur="2000" fill="hold"/>
                                        <p:tgtEl>
                                          <p:spTgt spid="27"/>
                                        </p:tgtEl>
                                        <p:attrNameLst>
                                          <p:attrName>ppt_w</p:attrName>
                                        </p:attrNameLst>
                                      </p:cBhvr>
                                      <p:tavLst>
                                        <p:tav tm="0">
                                          <p:val>
                                            <p:fltVal val="0"/>
                                          </p:val>
                                        </p:tav>
                                        <p:tav tm="100000">
                                          <p:val>
                                            <p:strVal val="#ppt_w"/>
                                          </p:val>
                                        </p:tav>
                                      </p:tavLst>
                                    </p:anim>
                                  </p:childTnLst>
                                </p:cTn>
                              </p:par>
                              <p:par>
                                <p:cTn id="70" presetID="35" presetClass="entr" presetSubtype="0" fill="hold" nodeType="withEffect">
                                  <p:stCondLst>
                                    <p:cond delay="0"/>
                                  </p:stCondLst>
                                  <p:childTnLst>
                                    <p:set>
                                      <p:cBhvr>
                                        <p:cTn id="71" dur="1" fill="hold">
                                          <p:stCondLst>
                                            <p:cond delay="0"/>
                                          </p:stCondLst>
                                        </p:cTn>
                                        <p:tgtEl>
                                          <p:spTgt spid="1031"/>
                                        </p:tgtEl>
                                        <p:attrNameLst>
                                          <p:attrName>style.visibility</p:attrName>
                                        </p:attrNameLst>
                                      </p:cBhvr>
                                      <p:to>
                                        <p:strVal val="visible"/>
                                      </p:to>
                                    </p:set>
                                    <p:animEffect transition="in" filter="fade">
                                      <p:cBhvr>
                                        <p:cTn id="72" dur="2000"/>
                                        <p:tgtEl>
                                          <p:spTgt spid="1031"/>
                                        </p:tgtEl>
                                      </p:cBhvr>
                                    </p:animEffect>
                                    <p:anim calcmode="lin" valueType="num">
                                      <p:cBhvr>
                                        <p:cTn id="73" dur="2000" fill="hold"/>
                                        <p:tgtEl>
                                          <p:spTgt spid="1031"/>
                                        </p:tgtEl>
                                        <p:attrNameLst>
                                          <p:attrName>style.rotation</p:attrName>
                                        </p:attrNameLst>
                                      </p:cBhvr>
                                      <p:tavLst>
                                        <p:tav tm="0">
                                          <p:val>
                                            <p:fltVal val="720"/>
                                          </p:val>
                                        </p:tav>
                                        <p:tav tm="100000">
                                          <p:val>
                                            <p:fltVal val="0"/>
                                          </p:val>
                                        </p:tav>
                                      </p:tavLst>
                                    </p:anim>
                                    <p:anim calcmode="lin" valueType="num">
                                      <p:cBhvr>
                                        <p:cTn id="74" dur="2000" fill="hold"/>
                                        <p:tgtEl>
                                          <p:spTgt spid="1031"/>
                                        </p:tgtEl>
                                        <p:attrNameLst>
                                          <p:attrName>ppt_h</p:attrName>
                                        </p:attrNameLst>
                                      </p:cBhvr>
                                      <p:tavLst>
                                        <p:tav tm="0">
                                          <p:val>
                                            <p:fltVal val="0"/>
                                          </p:val>
                                        </p:tav>
                                        <p:tav tm="100000">
                                          <p:val>
                                            <p:strVal val="#ppt_h"/>
                                          </p:val>
                                        </p:tav>
                                      </p:tavLst>
                                    </p:anim>
                                    <p:anim calcmode="lin" valueType="num">
                                      <p:cBhvr>
                                        <p:cTn id="75" dur="2000" fill="hold"/>
                                        <p:tgtEl>
                                          <p:spTgt spid="1031"/>
                                        </p:tgtEl>
                                        <p:attrNameLst>
                                          <p:attrName>ppt_w</p:attrName>
                                        </p:attrNameLst>
                                      </p:cBhvr>
                                      <p:tavLst>
                                        <p:tav tm="0">
                                          <p:val>
                                            <p:fltVal val="0"/>
                                          </p:val>
                                        </p:tav>
                                        <p:tav tm="100000">
                                          <p:val>
                                            <p:strVal val="#ppt_w"/>
                                          </p:val>
                                        </p:tav>
                                      </p:tavLst>
                                    </p:anim>
                                  </p:childTnLst>
                                </p:cTn>
                              </p:par>
                              <p:par>
                                <p:cTn id="76" presetID="35"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2000"/>
                                        <p:tgtEl>
                                          <p:spTgt spid="26"/>
                                        </p:tgtEl>
                                      </p:cBhvr>
                                    </p:animEffect>
                                    <p:anim calcmode="lin" valueType="num">
                                      <p:cBhvr>
                                        <p:cTn id="79" dur="2000" fill="hold"/>
                                        <p:tgtEl>
                                          <p:spTgt spid="26"/>
                                        </p:tgtEl>
                                        <p:attrNameLst>
                                          <p:attrName>style.rotation</p:attrName>
                                        </p:attrNameLst>
                                      </p:cBhvr>
                                      <p:tavLst>
                                        <p:tav tm="0">
                                          <p:val>
                                            <p:fltVal val="720"/>
                                          </p:val>
                                        </p:tav>
                                        <p:tav tm="100000">
                                          <p:val>
                                            <p:fltVal val="0"/>
                                          </p:val>
                                        </p:tav>
                                      </p:tavLst>
                                    </p:anim>
                                    <p:anim calcmode="lin" valueType="num">
                                      <p:cBhvr>
                                        <p:cTn id="80" dur="2000" fill="hold"/>
                                        <p:tgtEl>
                                          <p:spTgt spid="26"/>
                                        </p:tgtEl>
                                        <p:attrNameLst>
                                          <p:attrName>ppt_h</p:attrName>
                                        </p:attrNameLst>
                                      </p:cBhvr>
                                      <p:tavLst>
                                        <p:tav tm="0">
                                          <p:val>
                                            <p:fltVal val="0"/>
                                          </p:val>
                                        </p:tav>
                                        <p:tav tm="100000">
                                          <p:val>
                                            <p:strVal val="#ppt_h"/>
                                          </p:val>
                                        </p:tav>
                                      </p:tavLst>
                                    </p:anim>
                                    <p:anim calcmode="lin" valueType="num">
                                      <p:cBhvr>
                                        <p:cTn id="81" dur="2000" fill="hold"/>
                                        <p:tgtEl>
                                          <p:spTgt spid="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8" grpId="0"/>
      <p:bldP spid="19" grpId="0"/>
      <p:bldP spid="1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548680"/>
            <a:ext cx="8424936" cy="843005"/>
          </a:xfrm>
        </p:spPr>
        <p:txBody>
          <a:bodyPr>
            <a:noAutofit/>
          </a:bodyPr>
          <a:lstStyle/>
          <a:p>
            <a:pPr algn="ctr"/>
            <a:r>
              <a:rPr lang="it-IT"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The Nobel </a:t>
            </a:r>
            <a:r>
              <a:rPr lang="it-IT"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a:t>
            </a:r>
            <a:r>
              <a:rPr lang="it-IT"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rize in </a:t>
            </a:r>
            <a:r>
              <a:rPr lang="it-IT"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P</a:t>
            </a:r>
            <a:r>
              <a:rPr lang="it-IT"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hysics 2014</a:t>
            </a:r>
            <a:endParaRPr lang="it-IT"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ottotitolo 2"/>
          <p:cNvSpPr>
            <a:spLocks noGrp="1"/>
          </p:cNvSpPr>
          <p:nvPr>
            <p:ph type="subTitle" idx="1"/>
          </p:nvPr>
        </p:nvSpPr>
        <p:spPr>
          <a:xfrm>
            <a:off x="611560" y="1916832"/>
            <a:ext cx="7848872" cy="4468510"/>
          </a:xfrm>
        </p:spPr>
        <p:txBody>
          <a:bodyPr>
            <a:normAutofit/>
          </a:bodyPr>
          <a:lstStyle/>
          <a:p>
            <a:pPr algn="l"/>
            <a:r>
              <a:rPr lang="it-IT" sz="3200" dirty="0" smtClean="0">
                <a:solidFill>
                  <a:schemeClr val="bg1"/>
                </a:solidFill>
                <a:effectLst>
                  <a:outerShdw blurRad="38100" dist="38100" dir="2700000" algn="tl">
                    <a:srgbClr val="000000">
                      <a:alpha val="43137"/>
                    </a:srgbClr>
                  </a:outerShdw>
                </a:effectLst>
                <a:latin typeface="Calibri" panose="020F0502020204030204" pitchFamily="34" charset="0"/>
              </a:rPr>
              <a:t>In 2014 three Japanese citizen (</a:t>
            </a:r>
            <a:r>
              <a:rPr lang="it-IT" sz="3200" u="sng" dirty="0" smtClean="0">
                <a:solidFill>
                  <a:schemeClr val="bg2">
                    <a:lumMod val="75000"/>
                  </a:schemeClr>
                </a:solidFill>
                <a:effectLst>
                  <a:outerShdw blurRad="38100" dist="38100" dir="2700000" algn="tl">
                    <a:srgbClr val="000000">
                      <a:alpha val="43137"/>
                    </a:srgbClr>
                  </a:outerShdw>
                </a:effectLst>
                <a:latin typeface="Calibri" panose="020F0502020204030204" pitchFamily="34" charset="0"/>
              </a:rPr>
              <a:t>Isamu Akasaki</a:t>
            </a:r>
            <a:r>
              <a:rPr lang="it-IT" sz="3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3200" u="sng" dirty="0" smtClean="0">
                <a:solidFill>
                  <a:schemeClr val="bg2">
                    <a:lumMod val="75000"/>
                  </a:schemeClr>
                </a:solidFill>
                <a:effectLst>
                  <a:outerShdw blurRad="38100" dist="38100" dir="2700000" algn="tl">
                    <a:srgbClr val="000000">
                      <a:alpha val="43137"/>
                    </a:srgbClr>
                  </a:outerShdw>
                </a:effectLst>
                <a:latin typeface="Calibri" panose="020F0502020204030204" pitchFamily="34" charset="0"/>
              </a:rPr>
              <a:t>Hiroshi Amano</a:t>
            </a:r>
            <a:r>
              <a:rPr lang="it-IT" sz="3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3200" u="sng" dirty="0" smtClean="0">
                <a:solidFill>
                  <a:schemeClr val="bg2">
                    <a:lumMod val="75000"/>
                  </a:schemeClr>
                </a:solidFill>
                <a:effectLst>
                  <a:outerShdw blurRad="38100" dist="38100" dir="2700000" algn="tl">
                    <a:srgbClr val="000000">
                      <a:alpha val="43137"/>
                    </a:srgbClr>
                  </a:outerShdw>
                </a:effectLst>
                <a:latin typeface="Calibri" panose="020F0502020204030204" pitchFamily="34" charset="0"/>
              </a:rPr>
              <a:t>Shuji Nakamura</a:t>
            </a:r>
            <a:r>
              <a:rPr lang="it-IT" sz="3200" dirty="0" smtClean="0">
                <a:solidFill>
                  <a:schemeClr val="bg1"/>
                </a:solidFill>
                <a:effectLst>
                  <a:outerShdw blurRad="38100" dist="38100" dir="2700000" algn="tl">
                    <a:srgbClr val="000000">
                      <a:alpha val="43137"/>
                    </a:srgbClr>
                  </a:outerShdw>
                </a:effectLst>
                <a:latin typeface="Calibri" panose="020F0502020204030204" pitchFamily="34" charset="0"/>
              </a:rPr>
              <a:t>) won the Nobel Prize in Physics</a:t>
            </a:r>
            <a:r>
              <a:rPr lang="it-IT"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it-IT" sz="3200" dirty="0" smtClean="0">
                <a:solidFill>
                  <a:schemeClr val="bg1"/>
                </a:solidFill>
                <a:effectLst>
                  <a:outerShdw blurRad="38100" dist="38100" dir="2700000" algn="tl">
                    <a:srgbClr val="000000">
                      <a:alpha val="43137"/>
                    </a:srgbClr>
                  </a:outerShdw>
                </a:effectLst>
                <a:latin typeface="Calibri" panose="020F0502020204030204" pitchFamily="34" charset="0"/>
              </a:rPr>
              <a:t>for the invention of efficient blue light–emitting diodes which has enabled bright and energy-saving light sources.</a:t>
            </a:r>
          </a:p>
          <a:p>
            <a:r>
              <a:rPr lang="it-IT" sz="3200" dirty="0" smtClean="0">
                <a:solidFill>
                  <a:schemeClr val="bg1"/>
                </a:solidFill>
                <a:effectLst>
                  <a:outerShdw blurRad="38100" dist="38100" dir="2700000" algn="tl">
                    <a:srgbClr val="000000">
                      <a:alpha val="43137"/>
                    </a:srgbClr>
                  </a:outerShdw>
                </a:effectLst>
                <a:latin typeface="Calibri" panose="020F0502020204030204" pitchFamily="34" charset="0"/>
              </a:rPr>
              <a:t>They won </a:t>
            </a:r>
            <a:r>
              <a:rPr lang="it-IT" sz="3200" dirty="0">
                <a:solidFill>
                  <a:schemeClr val="bg1"/>
                </a:solidFill>
                <a:effectLst>
                  <a:outerShdw blurRad="38100" dist="38100" dir="2700000" algn="tl">
                    <a:srgbClr val="000000">
                      <a:alpha val="43137"/>
                    </a:srgbClr>
                  </a:outerShdw>
                </a:effectLst>
                <a:latin typeface="Calibri" panose="020F0502020204030204" pitchFamily="34" charset="0"/>
              </a:rPr>
              <a:t>roughly</a:t>
            </a:r>
            <a:r>
              <a:rPr lang="it-IT" sz="3200" dirty="0" smtClean="0">
                <a:solidFill>
                  <a:schemeClr val="bg1"/>
                </a:solidFill>
                <a:effectLst>
                  <a:outerShdw blurRad="38100" dist="38100" dir="2700000" algn="tl">
                    <a:srgbClr val="000000">
                      <a:alpha val="43137"/>
                    </a:srgbClr>
                  </a:outerShdw>
                </a:effectLst>
                <a:latin typeface="Calibri" panose="020F0502020204030204" pitchFamily="34" charset="0"/>
              </a:rPr>
              <a:t> 1.000.000€ to be equally shared</a:t>
            </a:r>
            <a:r>
              <a:rPr lang="it-IT" dirty="0">
                <a:solidFill>
                  <a:schemeClr val="bg1"/>
                </a:solidFill>
                <a:effectLst>
                  <a:outerShdw blurRad="38100" dist="38100" dir="2700000" algn="tl">
                    <a:srgbClr val="000000">
                      <a:alpha val="43137"/>
                    </a:srgbClr>
                  </a:outerShdw>
                </a:effectLst>
                <a:latin typeface="Calibri" panose="020F0502020204030204" pitchFamily="34" charset="0"/>
              </a:rPr>
              <a:t>.</a:t>
            </a:r>
            <a:endParaRPr lang="it-IT" dirty="0" smtClean="0">
              <a:solidFill>
                <a:schemeClr val="bg1"/>
              </a:solidFill>
              <a:effectLst>
                <a:outerShdw blurRad="38100" dist="38100" dir="2700000" algn="tl">
                  <a:srgbClr val="000000">
                    <a:alpha val="43137"/>
                  </a:srgbClr>
                </a:outerShdw>
              </a:effectLst>
              <a:latin typeface="Calibri" panose="020F0502020204030204" pitchFamily="34" charset="0"/>
            </a:endParaRPr>
          </a:p>
          <a:p>
            <a:endParaRPr lang="it-IT" dirty="0"/>
          </a:p>
        </p:txBody>
      </p:sp>
      <p:sp>
        <p:nvSpPr>
          <p:cNvPr id="5" name="4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6" dur="1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1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8" dur="100"/>
                                        <p:tgtEl>
                                          <p:spTgt spid="3">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3" dur="10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10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5" dur="10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46584"/>
            <a:ext cx="4464496" cy="694184"/>
          </a:xfrm>
        </p:spPr>
        <p:txBody>
          <a:bodyPr>
            <a:normAutofit fontScale="90000"/>
          </a:bodyPr>
          <a:lstStyle/>
          <a:p>
            <a:r>
              <a:rPr lang="it-IT" sz="4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Hiroshi Amano</a:t>
            </a:r>
            <a:r>
              <a:rPr lang="it-IT" dirty="0" smtClean="0"/>
              <a:t/>
            </a:r>
            <a:br>
              <a:rPr lang="it-IT" dirty="0" smtClean="0"/>
            </a:br>
            <a:endParaRPr lang="it-IT" dirty="0"/>
          </a:p>
        </p:txBody>
      </p:sp>
      <p:sp>
        <p:nvSpPr>
          <p:cNvPr id="3" name="Segnaposto contenuto 2"/>
          <p:cNvSpPr>
            <a:spLocks noGrp="1"/>
          </p:cNvSpPr>
          <p:nvPr>
            <p:ph idx="1"/>
          </p:nvPr>
        </p:nvSpPr>
        <p:spPr>
          <a:xfrm>
            <a:off x="395536" y="1175578"/>
            <a:ext cx="4627240" cy="5043190"/>
          </a:xfrm>
        </p:spPr>
        <p:txBody>
          <a:bodyPr>
            <a:noAutofit/>
          </a:bodyPr>
          <a:lstStyle/>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Japanese citizien.</a:t>
            </a:r>
          </a:p>
          <a:p>
            <a:pPr>
              <a:buClr>
                <a:schemeClr val="bg2">
                  <a:lumMod val="75000"/>
                </a:schemeClr>
              </a:buClr>
              <a:buFont typeface="Arial" panose="020B0604020202020204" pitchFamily="34" charset="0"/>
              <a:buChar char="•"/>
            </a:pPr>
            <a:r>
              <a:rPr lang="it-IT" sz="3100" dirty="0">
                <a:solidFill>
                  <a:schemeClr val="bg1"/>
                </a:solidFill>
                <a:effectLst>
                  <a:outerShdw blurRad="38100" dist="38100" dir="2700000" algn="tl">
                    <a:srgbClr val="000000">
                      <a:alpha val="43137"/>
                    </a:srgbClr>
                  </a:outerShdw>
                </a:effectLst>
                <a:latin typeface="Calibri" panose="020F0502020204030204" pitchFamily="34" charset="0"/>
              </a:rPr>
              <a:t>B</a:t>
            </a: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orn 1960 in Hamamatsu, Japan.</a:t>
            </a:r>
          </a:p>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Ph.D 1989 from Nagoya University, Japan</a:t>
            </a:r>
          </a:p>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Professor at Nagoya University, Japan</a:t>
            </a:r>
            <a:endParaRPr lang="it-IT" sz="31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7" name="6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Picture 6" descr="C:\Users\kevin\Desktop\amano_postcar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53" y="1340768"/>
            <a:ext cx="3181832" cy="4500000"/>
          </a:xfrm>
          <a:prstGeom prst="rect">
            <a:avLst/>
          </a:prstGeom>
          <a:noFill/>
          <a:ln w="25400">
            <a:solidFill>
              <a:schemeClr val="bg2">
                <a:lumMod val="75000"/>
              </a:schemeClr>
            </a:solidFill>
          </a:ln>
          <a:extLst>
            <a:ext uri="{909E8E84-426E-40DD-AFC4-6F175D3DCCD1}">
              <a14:hiddenFill xmlns="" xmlns:a14="http://schemas.microsoft.com/office/drawing/2010/main">
                <a:solidFill>
                  <a:srgbClr val="FFFFFF"/>
                </a:solidFill>
              </a14:hiddenFill>
            </a:ext>
          </a:extLst>
        </p:spPr>
      </p:pic>
      <p:pic>
        <p:nvPicPr>
          <p:cNvPr id="6" name="Picture 7" descr="C:\Users\kevin\Desktop\chem_phys_medal_intr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28384" y="5462768"/>
            <a:ext cx="756000" cy="8951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020312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70" decel="100000"/>
                                        <p:tgtEl>
                                          <p:spTgt spid="3">
                                            <p:txEl>
                                              <p:pRg st="0" end="0"/>
                                            </p:txEl>
                                          </p:spTgt>
                                        </p:tgtEl>
                                      </p:cBhvr>
                                    </p:animEffect>
                                    <p:animScale>
                                      <p:cBhvr>
                                        <p:cTn id="16" dur="770" decel="100000"/>
                                        <p:tgtEl>
                                          <p:spTgt spid="3">
                                            <p:txEl>
                                              <p:pRg st="0" end="0"/>
                                            </p:txEl>
                                          </p:spTgt>
                                        </p:tgtEl>
                                      </p:cBhvr>
                                      <p:from x="10000" y="10000"/>
                                      <p:to x="200000" y="450000"/>
                                    </p:animScale>
                                    <p:animScale>
                                      <p:cBhvr>
                                        <p:cTn id="17" dur="1230" accel="100000" fill="hold">
                                          <p:stCondLst>
                                            <p:cond delay="770"/>
                                          </p:stCondLst>
                                        </p:cTn>
                                        <p:tgtEl>
                                          <p:spTgt spid="3">
                                            <p:txEl>
                                              <p:pRg st="0" end="0"/>
                                            </p:txEl>
                                          </p:spTgt>
                                        </p:tgtEl>
                                      </p:cBhvr>
                                      <p:from x="200000" y="450000"/>
                                      <p:to x="100000" y="100000"/>
                                    </p:animScale>
                                    <p:set>
                                      <p:cBhvr>
                                        <p:cTn id="18" dur="770" fill="hold"/>
                                        <p:tgtEl>
                                          <p:spTgt spid="3">
                                            <p:txEl>
                                              <p:pRg st="0" end="0"/>
                                            </p:txEl>
                                          </p:spTgt>
                                        </p:tgtEl>
                                        <p:attrNameLst>
                                          <p:attrName>ppt_x</p:attrName>
                                        </p:attrNameLst>
                                      </p:cBhvr>
                                      <p:to>
                                        <p:strVal val="(0.5)"/>
                                      </p:to>
                                    </p:set>
                                    <p:anim from="(0.5)" to="(#ppt_x)" calcmode="lin" valueType="num">
                                      <p:cBhvr>
                                        <p:cTn id="19" dur="1230" accel="100000" fill="hold">
                                          <p:stCondLst>
                                            <p:cond delay="770"/>
                                          </p:stCondLst>
                                        </p:cTn>
                                        <p:tgtEl>
                                          <p:spTgt spid="3">
                                            <p:txEl>
                                              <p:pRg st="0" end="0"/>
                                            </p:txEl>
                                          </p:spTgt>
                                        </p:tgtEl>
                                        <p:attrNameLst>
                                          <p:attrName>ppt_x</p:attrName>
                                        </p:attrNameLst>
                                      </p:cBhvr>
                                    </p:anim>
                                    <p:set>
                                      <p:cBhvr>
                                        <p:cTn id="20" dur="770" fill="hold"/>
                                        <p:tgtEl>
                                          <p:spTgt spid="3">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0" end="0"/>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770" decel="100000"/>
                                        <p:tgtEl>
                                          <p:spTgt spid="3">
                                            <p:txEl>
                                              <p:pRg st="1" end="1"/>
                                            </p:txEl>
                                          </p:spTgt>
                                        </p:tgtEl>
                                      </p:cBhvr>
                                    </p:animEffect>
                                    <p:animScale>
                                      <p:cBhvr>
                                        <p:cTn id="27" dur="770" decel="100000"/>
                                        <p:tgtEl>
                                          <p:spTgt spid="3">
                                            <p:txEl>
                                              <p:pRg st="1" end="1"/>
                                            </p:txEl>
                                          </p:spTgt>
                                        </p:tgtEl>
                                      </p:cBhvr>
                                      <p:from x="10000" y="10000"/>
                                      <p:to x="200000" y="450000"/>
                                    </p:animScale>
                                    <p:animScale>
                                      <p:cBhvr>
                                        <p:cTn id="28" dur="1230" accel="100000" fill="hold">
                                          <p:stCondLst>
                                            <p:cond delay="770"/>
                                          </p:stCondLst>
                                        </p:cTn>
                                        <p:tgtEl>
                                          <p:spTgt spid="3">
                                            <p:txEl>
                                              <p:pRg st="1" end="1"/>
                                            </p:txEl>
                                          </p:spTgt>
                                        </p:tgtEl>
                                      </p:cBhvr>
                                      <p:from x="200000" y="450000"/>
                                      <p:to x="100000" y="100000"/>
                                    </p:animScale>
                                    <p:set>
                                      <p:cBhvr>
                                        <p:cTn id="29" dur="770" fill="hold"/>
                                        <p:tgtEl>
                                          <p:spTgt spid="3">
                                            <p:txEl>
                                              <p:pRg st="1" end="1"/>
                                            </p:txEl>
                                          </p:spTgt>
                                        </p:tgtEl>
                                        <p:attrNameLst>
                                          <p:attrName>ppt_x</p:attrName>
                                        </p:attrNameLst>
                                      </p:cBhvr>
                                      <p:to>
                                        <p:strVal val="(0.5)"/>
                                      </p:to>
                                    </p:set>
                                    <p:anim from="(0.5)" to="(#ppt_x)" calcmode="lin" valueType="num">
                                      <p:cBhvr>
                                        <p:cTn id="30" dur="1230" accel="100000" fill="hold">
                                          <p:stCondLst>
                                            <p:cond delay="770"/>
                                          </p:stCondLst>
                                        </p:cTn>
                                        <p:tgtEl>
                                          <p:spTgt spid="3">
                                            <p:txEl>
                                              <p:pRg st="1" end="1"/>
                                            </p:txEl>
                                          </p:spTgt>
                                        </p:tgtEl>
                                        <p:attrNameLst>
                                          <p:attrName>ppt_x</p:attrName>
                                        </p:attrNameLst>
                                      </p:cBhvr>
                                    </p:anim>
                                    <p:set>
                                      <p:cBhvr>
                                        <p:cTn id="31" dur="770" fill="hold"/>
                                        <p:tgtEl>
                                          <p:spTgt spid="3">
                                            <p:txEl>
                                              <p:pRg st="1" end="1"/>
                                            </p:txEl>
                                          </p:spTgt>
                                        </p:tgtEl>
                                        <p:attrNameLst>
                                          <p:attrName>ppt_y</p:attrName>
                                        </p:attrNameLst>
                                      </p:cBhvr>
                                      <p:to>
                                        <p:strVal val="(#ppt_y+0.4)"/>
                                      </p:to>
                                    </p:set>
                                    <p:anim from="(#ppt_y+0.4)" to="(#ppt_y)" calcmode="lin" valueType="num">
                                      <p:cBhvr>
                                        <p:cTn id="32" dur="1230" accel="100000" fill="hold">
                                          <p:stCondLst>
                                            <p:cond delay="770"/>
                                          </p:stCondLst>
                                        </p:cTn>
                                        <p:tgtEl>
                                          <p:spTgt spid="3">
                                            <p:txEl>
                                              <p:pRg st="1" end="1"/>
                                            </p:txEl>
                                          </p:spTgt>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770" decel="100000"/>
                                        <p:tgtEl>
                                          <p:spTgt spid="3">
                                            <p:txEl>
                                              <p:pRg st="2" end="2"/>
                                            </p:txEl>
                                          </p:spTgt>
                                        </p:tgtEl>
                                      </p:cBhvr>
                                    </p:animEffect>
                                    <p:animScale>
                                      <p:cBhvr>
                                        <p:cTn id="38" dur="770" decel="100000"/>
                                        <p:tgtEl>
                                          <p:spTgt spid="3">
                                            <p:txEl>
                                              <p:pRg st="2" end="2"/>
                                            </p:txEl>
                                          </p:spTgt>
                                        </p:tgtEl>
                                      </p:cBhvr>
                                      <p:from x="10000" y="10000"/>
                                      <p:to x="200000" y="450000"/>
                                    </p:animScale>
                                    <p:animScale>
                                      <p:cBhvr>
                                        <p:cTn id="39" dur="1230" accel="100000" fill="hold">
                                          <p:stCondLst>
                                            <p:cond delay="770"/>
                                          </p:stCondLst>
                                        </p:cTn>
                                        <p:tgtEl>
                                          <p:spTgt spid="3">
                                            <p:txEl>
                                              <p:pRg st="2" end="2"/>
                                            </p:txEl>
                                          </p:spTgt>
                                        </p:tgtEl>
                                      </p:cBhvr>
                                      <p:from x="200000" y="450000"/>
                                      <p:to x="100000" y="100000"/>
                                    </p:animScale>
                                    <p:set>
                                      <p:cBhvr>
                                        <p:cTn id="40" dur="770" fill="hold"/>
                                        <p:tgtEl>
                                          <p:spTgt spid="3">
                                            <p:txEl>
                                              <p:pRg st="2" end="2"/>
                                            </p:txEl>
                                          </p:spTgt>
                                        </p:tgtEl>
                                        <p:attrNameLst>
                                          <p:attrName>ppt_x</p:attrName>
                                        </p:attrNameLst>
                                      </p:cBhvr>
                                      <p:to>
                                        <p:strVal val="(0.5)"/>
                                      </p:to>
                                    </p:set>
                                    <p:anim from="(0.5)" to="(#ppt_x)" calcmode="lin" valueType="num">
                                      <p:cBhvr>
                                        <p:cTn id="41" dur="1230" accel="100000" fill="hold">
                                          <p:stCondLst>
                                            <p:cond delay="770"/>
                                          </p:stCondLst>
                                        </p:cTn>
                                        <p:tgtEl>
                                          <p:spTgt spid="3">
                                            <p:txEl>
                                              <p:pRg st="2" end="2"/>
                                            </p:txEl>
                                          </p:spTgt>
                                        </p:tgtEl>
                                        <p:attrNameLst>
                                          <p:attrName>ppt_x</p:attrName>
                                        </p:attrNameLst>
                                      </p:cBhvr>
                                    </p:anim>
                                    <p:set>
                                      <p:cBhvr>
                                        <p:cTn id="42" dur="770" fill="hold"/>
                                        <p:tgtEl>
                                          <p:spTgt spid="3">
                                            <p:txEl>
                                              <p:pRg st="2" end="2"/>
                                            </p:txEl>
                                          </p:spTgt>
                                        </p:tgtEl>
                                        <p:attrNameLst>
                                          <p:attrName>ppt_y</p:attrName>
                                        </p:attrNameLst>
                                      </p:cBhvr>
                                      <p:to>
                                        <p:strVal val="(#ppt_y+0.4)"/>
                                      </p:to>
                                    </p:set>
                                    <p:anim from="(#ppt_y+0.4)" to="(#ppt_y)" calcmode="lin" valueType="num">
                                      <p:cBhvr>
                                        <p:cTn id="43" dur="1230" accel="100000" fill="hold">
                                          <p:stCondLst>
                                            <p:cond delay="770"/>
                                          </p:stCondLst>
                                        </p:cTn>
                                        <p:tgtEl>
                                          <p:spTgt spid="3">
                                            <p:txEl>
                                              <p:pRg st="2" end="2"/>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770" decel="100000"/>
                                        <p:tgtEl>
                                          <p:spTgt spid="3">
                                            <p:txEl>
                                              <p:pRg st="3" end="3"/>
                                            </p:txEl>
                                          </p:spTgt>
                                        </p:tgtEl>
                                      </p:cBhvr>
                                    </p:animEffect>
                                    <p:animScale>
                                      <p:cBhvr>
                                        <p:cTn id="49" dur="770" decel="100000"/>
                                        <p:tgtEl>
                                          <p:spTgt spid="3">
                                            <p:txEl>
                                              <p:pRg st="3" end="3"/>
                                            </p:txEl>
                                          </p:spTgt>
                                        </p:tgtEl>
                                      </p:cBhvr>
                                      <p:from x="10000" y="10000"/>
                                      <p:to x="200000" y="450000"/>
                                    </p:animScale>
                                    <p:animScale>
                                      <p:cBhvr>
                                        <p:cTn id="50" dur="1230" accel="100000" fill="hold">
                                          <p:stCondLst>
                                            <p:cond delay="770"/>
                                          </p:stCondLst>
                                        </p:cTn>
                                        <p:tgtEl>
                                          <p:spTgt spid="3">
                                            <p:txEl>
                                              <p:pRg st="3" end="3"/>
                                            </p:txEl>
                                          </p:spTgt>
                                        </p:tgtEl>
                                      </p:cBhvr>
                                      <p:from x="200000" y="450000"/>
                                      <p:to x="100000" y="100000"/>
                                    </p:animScale>
                                    <p:set>
                                      <p:cBhvr>
                                        <p:cTn id="51" dur="770" fill="hold"/>
                                        <p:tgtEl>
                                          <p:spTgt spid="3">
                                            <p:txEl>
                                              <p:pRg st="3" end="3"/>
                                            </p:txEl>
                                          </p:spTgt>
                                        </p:tgtEl>
                                        <p:attrNameLst>
                                          <p:attrName>ppt_x</p:attrName>
                                        </p:attrNameLst>
                                      </p:cBhvr>
                                      <p:to>
                                        <p:strVal val="(0.5)"/>
                                      </p:to>
                                    </p:set>
                                    <p:anim from="(0.5)" to="(#ppt_x)" calcmode="lin" valueType="num">
                                      <p:cBhvr>
                                        <p:cTn id="52" dur="1230" accel="100000" fill="hold">
                                          <p:stCondLst>
                                            <p:cond delay="770"/>
                                          </p:stCondLst>
                                        </p:cTn>
                                        <p:tgtEl>
                                          <p:spTgt spid="3">
                                            <p:txEl>
                                              <p:pRg st="3" end="3"/>
                                            </p:txEl>
                                          </p:spTgt>
                                        </p:tgtEl>
                                        <p:attrNameLst>
                                          <p:attrName>ppt_x</p:attrName>
                                        </p:attrNameLst>
                                      </p:cBhvr>
                                    </p:anim>
                                    <p:set>
                                      <p:cBhvr>
                                        <p:cTn id="53" dur="770" fill="hold"/>
                                        <p:tgtEl>
                                          <p:spTgt spid="3">
                                            <p:txEl>
                                              <p:pRg st="3" end="3"/>
                                            </p:txEl>
                                          </p:spTgt>
                                        </p:tgtEl>
                                        <p:attrNameLst>
                                          <p:attrName>ppt_y</p:attrName>
                                        </p:attrNameLst>
                                      </p:cBhvr>
                                      <p:to>
                                        <p:strVal val="(#ppt_y+0.4)"/>
                                      </p:to>
                                    </p:set>
                                    <p:anim from="(#ppt_y+0.4)" to="(#ppt_y)" calcmode="lin" valueType="num">
                                      <p:cBhvr>
                                        <p:cTn id="54" dur="1230" accel="100000" fill="hold">
                                          <p:stCondLst>
                                            <p:cond delay="770"/>
                                          </p:stCondLst>
                                        </p:cTn>
                                        <p:tgtEl>
                                          <p:spTgt spid="3">
                                            <p:txEl>
                                              <p:pRg st="3" end="3"/>
                                            </p:txEl>
                                          </p:spTgt>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dissolve">
                                      <p:cBhvr>
                                        <p:cTn id="59" dur="500"/>
                                        <p:tgtEl>
                                          <p:spTgt spid="8"/>
                                        </p:tgtEl>
                                      </p:cBhvr>
                                    </p:animEffect>
                                  </p:childTnLst>
                                </p:cTn>
                              </p:par>
                              <p:par>
                                <p:cTn id="60" presetID="9"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46584"/>
            <a:ext cx="4464496" cy="694184"/>
          </a:xfrm>
        </p:spPr>
        <p:txBody>
          <a:bodyPr>
            <a:normAutofit fontScale="90000"/>
          </a:bodyPr>
          <a:lstStyle/>
          <a:p>
            <a:r>
              <a:rPr lang="it-IT" sz="4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Shuji nakamura</a:t>
            </a:r>
            <a:r>
              <a:rPr lang="it-IT" dirty="0" smtClean="0"/>
              <a:t/>
            </a:r>
            <a:br>
              <a:rPr lang="it-IT" dirty="0" smtClean="0"/>
            </a:br>
            <a:endParaRPr lang="it-IT" dirty="0"/>
          </a:p>
        </p:txBody>
      </p:sp>
      <p:sp>
        <p:nvSpPr>
          <p:cNvPr id="3" name="Segnaposto contenuto 2"/>
          <p:cNvSpPr>
            <a:spLocks noGrp="1"/>
          </p:cNvSpPr>
          <p:nvPr>
            <p:ph idx="1"/>
          </p:nvPr>
        </p:nvSpPr>
        <p:spPr>
          <a:xfrm>
            <a:off x="395536" y="1175578"/>
            <a:ext cx="4627240" cy="5043190"/>
          </a:xfrm>
        </p:spPr>
        <p:txBody>
          <a:bodyPr>
            <a:noAutofit/>
          </a:bodyPr>
          <a:lstStyle/>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American citizien.</a:t>
            </a:r>
          </a:p>
          <a:p>
            <a:pPr>
              <a:buClr>
                <a:schemeClr val="bg2">
                  <a:lumMod val="75000"/>
                </a:schemeClr>
              </a:buClr>
              <a:buFont typeface="Arial" panose="020B0604020202020204" pitchFamily="34" charset="0"/>
              <a:buChar char="•"/>
            </a:pPr>
            <a:r>
              <a:rPr lang="it-IT" sz="3100" dirty="0">
                <a:solidFill>
                  <a:schemeClr val="bg1"/>
                </a:solidFill>
                <a:effectLst>
                  <a:outerShdw blurRad="38100" dist="38100" dir="2700000" algn="tl">
                    <a:srgbClr val="000000">
                      <a:alpha val="43137"/>
                    </a:srgbClr>
                  </a:outerShdw>
                </a:effectLst>
                <a:latin typeface="Calibri" panose="020F0502020204030204" pitchFamily="34" charset="0"/>
              </a:rPr>
              <a:t>B</a:t>
            </a: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orn 1954 in Ikata, Japan.</a:t>
            </a:r>
          </a:p>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Ph.D 1994 from the University Of Tokushima, Japan.</a:t>
            </a:r>
          </a:p>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Professor at University of California,Santa Barbara, CA, USA.</a:t>
            </a:r>
            <a:endParaRPr lang="it-IT" sz="31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7" name="6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Picture 4" descr="C:\Users\kevin\Desktop\nakamura_postcar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53" y="1340768"/>
            <a:ext cx="3181828" cy="4500000"/>
          </a:xfrm>
          <a:prstGeom prst="rect">
            <a:avLst/>
          </a:prstGeom>
          <a:noFill/>
          <a:ln w="25400">
            <a:solidFill>
              <a:schemeClr val="bg2">
                <a:lumMod val="75000"/>
              </a:schemeClr>
            </a:solidFill>
          </a:ln>
          <a:extLst>
            <a:ext uri="{909E8E84-426E-40DD-AFC4-6F175D3DCCD1}">
              <a14:hiddenFill xmlns="" xmlns:a14="http://schemas.microsoft.com/office/drawing/2010/main">
                <a:solidFill>
                  <a:srgbClr val="FFFFFF"/>
                </a:solidFill>
              </a14:hiddenFill>
            </a:ext>
          </a:extLst>
        </p:spPr>
      </p:pic>
      <p:pic>
        <p:nvPicPr>
          <p:cNvPr id="6" name="Picture 7" descr="C:\Users\kevin\Desktop\chem_phys_medal_intr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28384" y="5462768"/>
            <a:ext cx="756000" cy="8951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577987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par>
                                <p:cTn id="45" presetID="3" presetClass="entr" presetSubtype="1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46584"/>
            <a:ext cx="4464496" cy="694184"/>
          </a:xfrm>
        </p:spPr>
        <p:txBody>
          <a:bodyPr>
            <a:normAutofit fontScale="90000"/>
          </a:bodyPr>
          <a:lstStyle/>
          <a:p>
            <a:r>
              <a:rPr lang="it-IT" sz="4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Isamu Akasaki</a:t>
            </a:r>
            <a:r>
              <a:rPr lang="it-IT" dirty="0" smtClean="0"/>
              <a:t/>
            </a:r>
            <a:br>
              <a:rPr lang="it-IT" dirty="0" smtClean="0"/>
            </a:br>
            <a:endParaRPr lang="it-IT" dirty="0"/>
          </a:p>
        </p:txBody>
      </p:sp>
      <p:sp>
        <p:nvSpPr>
          <p:cNvPr id="3" name="Segnaposto contenuto 2"/>
          <p:cNvSpPr>
            <a:spLocks noGrp="1"/>
          </p:cNvSpPr>
          <p:nvPr>
            <p:ph idx="1"/>
          </p:nvPr>
        </p:nvSpPr>
        <p:spPr>
          <a:xfrm>
            <a:off x="395536" y="1175578"/>
            <a:ext cx="4627240" cy="5043190"/>
          </a:xfrm>
        </p:spPr>
        <p:txBody>
          <a:bodyPr>
            <a:noAutofit/>
          </a:bodyPr>
          <a:lstStyle/>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Japanese citizien.</a:t>
            </a:r>
          </a:p>
          <a:p>
            <a:pPr>
              <a:buClr>
                <a:schemeClr val="bg2">
                  <a:lumMod val="75000"/>
                </a:schemeClr>
              </a:buClr>
              <a:buFont typeface="Arial" panose="020B0604020202020204" pitchFamily="34" charset="0"/>
              <a:buChar char="•"/>
            </a:pPr>
            <a:r>
              <a:rPr lang="it-IT" sz="3100" dirty="0">
                <a:solidFill>
                  <a:schemeClr val="bg1"/>
                </a:solidFill>
                <a:effectLst>
                  <a:outerShdw blurRad="38100" dist="38100" dir="2700000" algn="tl">
                    <a:srgbClr val="000000">
                      <a:alpha val="43137"/>
                    </a:srgbClr>
                  </a:outerShdw>
                </a:effectLst>
                <a:latin typeface="Calibri" panose="020F0502020204030204" pitchFamily="34" charset="0"/>
              </a:rPr>
              <a:t>B</a:t>
            </a: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orn 1929 in Chiran, Japan.</a:t>
            </a:r>
          </a:p>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Ph.D 1964 from Nagoya University, Japan.</a:t>
            </a:r>
          </a:p>
          <a:p>
            <a:pPr>
              <a:buClr>
                <a:schemeClr val="bg2">
                  <a:lumMod val="75000"/>
                </a:schemeClr>
              </a:buClr>
              <a:buFont typeface="Arial" panose="020B0604020202020204" pitchFamily="34" charset="0"/>
              <a:buChar char="•"/>
            </a:pPr>
            <a:r>
              <a:rPr lang="it-IT" sz="3100" dirty="0">
                <a:solidFill>
                  <a:schemeClr val="bg1"/>
                </a:solidFill>
                <a:effectLst>
                  <a:outerShdw blurRad="38100" dist="38100" dir="2700000" algn="tl">
                    <a:srgbClr val="000000">
                      <a:alpha val="43137"/>
                    </a:srgbClr>
                  </a:outerShdw>
                </a:effectLst>
                <a:latin typeface="Calibri" panose="020F0502020204030204" pitchFamily="34" charset="0"/>
              </a:rPr>
              <a:t>P</a:t>
            </a: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rofessor at Meijo University, Nagoya.</a:t>
            </a:r>
          </a:p>
          <a:p>
            <a:pPr>
              <a:buClr>
                <a:schemeClr val="bg2">
                  <a:lumMod val="75000"/>
                </a:schemeClr>
              </a:buClr>
              <a:buFont typeface="Arial" panose="020B0604020202020204" pitchFamily="34" charset="0"/>
              <a:buChar char="•"/>
            </a:pPr>
            <a:r>
              <a:rPr lang="it-IT" sz="3100" dirty="0" smtClean="0">
                <a:solidFill>
                  <a:schemeClr val="bg1"/>
                </a:solidFill>
                <a:effectLst>
                  <a:outerShdw blurRad="38100" dist="38100" dir="2700000" algn="tl">
                    <a:srgbClr val="000000">
                      <a:alpha val="43137"/>
                    </a:srgbClr>
                  </a:outerShdw>
                </a:effectLst>
                <a:latin typeface="Calibri" panose="020F0502020204030204" pitchFamily="34" charset="0"/>
              </a:rPr>
              <a:t>Distinguished Professor at Nagoya University Japan.</a:t>
            </a:r>
            <a:endParaRPr lang="it-IT" sz="31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5" name="Picture 5" descr="C:\Users\kevin\Desktop\akasaki_postcar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1340768"/>
            <a:ext cx="3181813" cy="4500000"/>
          </a:xfrm>
          <a:prstGeom prst="rect">
            <a:avLst/>
          </a:prstGeom>
          <a:noFill/>
          <a:ln w="25400">
            <a:solidFill>
              <a:schemeClr val="bg2">
                <a:lumMod val="75000"/>
              </a:schemeClr>
            </a:solidFill>
          </a:ln>
          <a:extLst>
            <a:ext uri="{909E8E84-426E-40DD-AFC4-6F175D3DCCD1}">
              <a14:hiddenFill xmlns="" xmlns:a14="http://schemas.microsoft.com/office/drawing/2010/main">
                <a:solidFill>
                  <a:srgbClr val="FFFFFF"/>
                </a:solidFill>
              </a14:hiddenFill>
            </a:ext>
          </a:extLst>
        </p:spPr>
      </p:pic>
      <p:pic>
        <p:nvPicPr>
          <p:cNvPr id="6" name="Picture 7" descr="C:\Users\kevin\Desktop\chem_phys_medal_intro.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028384" y="5462768"/>
            <a:ext cx="756000" cy="89519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4" end="4"/>
                                            </p:txEl>
                                          </p:spTgt>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0" y="188640"/>
            <a:ext cx="9144000" cy="1754326"/>
          </a:xfrm>
          <a:prstGeom prst="rect">
            <a:avLst/>
          </a:prstGeom>
          <a:noFill/>
        </p:spPr>
        <p:txBody>
          <a:bodyPr wrap="square" lIns="91440" tIns="45720" rIns="91440" bIns="45720">
            <a:spAutoFit/>
          </a:bodyPr>
          <a:lstStyle/>
          <a:p>
            <a:pPr algn="ctr"/>
            <a:r>
              <a:rPr lang="en-US" sz="5400" dirty="0" smtClean="0">
                <a:ln w="12700" cmpd="sng">
                  <a:gradFill>
                    <a:gsLst>
                      <a:gs pos="0">
                        <a:srgbClr val="92D050"/>
                      </a:gs>
                      <a:gs pos="100000">
                        <a:srgbClr val="92D050"/>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New eco-light to </a:t>
            </a:r>
            <a:r>
              <a:rPr lang="en-US" sz="5400" dirty="0" smtClean="0">
                <a:ln w="12700" cmpd="sng">
                  <a:gradFill>
                    <a:gsLst>
                      <a:gs pos="0">
                        <a:srgbClr val="92D050"/>
                      </a:gs>
                      <a:gs pos="100000">
                        <a:srgbClr val="92D050"/>
                      </a:gs>
                    </a:gsLst>
                    <a:lin ang="5400000"/>
                  </a:gradFill>
                  <a:prstDash val="solid"/>
                </a:ln>
                <a:solidFill>
                  <a:srgbClr val="FFFFFF"/>
                </a:solidFill>
                <a:effectLst>
                  <a:glow rad="127000">
                    <a:srgbClr val="92D050">
                      <a:alpha val="40000"/>
                    </a:srgbClr>
                  </a:glow>
                  <a:outerShdw blurRad="41275" dist="12700" dir="12000000" algn="tl" rotWithShape="0">
                    <a:srgbClr val="000000">
                      <a:alpha val="40000"/>
                    </a:srgbClr>
                  </a:outerShd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illuminate</a:t>
            </a:r>
            <a:r>
              <a:rPr lang="en-US" sz="5400" dirty="0" smtClean="0">
                <a:ln w="12700" cmpd="sng">
                  <a:gradFill>
                    <a:gsLst>
                      <a:gs pos="0">
                        <a:srgbClr val="92D050"/>
                      </a:gs>
                      <a:gs pos="100000">
                        <a:srgbClr val="92D050"/>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 the world</a:t>
            </a:r>
            <a:endParaRPr lang="en-US" sz="5400" cap="none" spc="0" dirty="0">
              <a:ln w="12700" cmpd="sng">
                <a:gradFill>
                  <a:gsLst>
                    <a:gs pos="0">
                      <a:srgbClr val="92D050"/>
                    </a:gs>
                    <a:gs pos="100000">
                      <a:srgbClr val="92D050"/>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asellaDiTesto 5"/>
          <p:cNvSpPr txBox="1"/>
          <p:nvPr/>
        </p:nvSpPr>
        <p:spPr>
          <a:xfrm>
            <a:off x="614568" y="2285992"/>
            <a:ext cx="6233916" cy="4955203"/>
          </a:xfrm>
          <a:prstGeom prst="rect">
            <a:avLst/>
          </a:prstGeom>
          <a:noFill/>
        </p:spPr>
        <p:txBody>
          <a:bodyPr wrap="square" rtlCol="0">
            <a:spAutoFit/>
          </a:bodyPr>
          <a:lstStyle/>
          <a:p>
            <a:pPr algn="ctr"/>
            <a:r>
              <a:rPr lang="en-US" sz="4000" b="1" i="1" dirty="0" smtClean="0">
                <a:solidFill>
                  <a:srgbClr val="FF0000"/>
                </a:solidFill>
                <a:effectLst>
                  <a:glow rad="139700">
                    <a:srgbClr val="FF0000">
                      <a:alpha val="40000"/>
                    </a:srgbClr>
                  </a:glow>
                </a:effectLst>
              </a:rPr>
              <a:t>L</a:t>
            </a:r>
            <a:r>
              <a:rPr lang="en-US" sz="4000" b="1" i="1" dirty="0" smtClean="0">
                <a:solidFill>
                  <a:schemeClr val="bg1">
                    <a:lumMod val="95000"/>
                    <a:lumOff val="5000"/>
                  </a:schemeClr>
                </a:solidFill>
                <a:effectLst/>
              </a:rPr>
              <a:t>.</a:t>
            </a:r>
            <a:r>
              <a:rPr lang="en-US" sz="4000" b="1" i="1" dirty="0" smtClean="0">
                <a:solidFill>
                  <a:srgbClr val="92D050"/>
                </a:solidFill>
                <a:effectLst>
                  <a:glow rad="139700">
                    <a:srgbClr val="92D050">
                      <a:alpha val="40000"/>
                    </a:srgbClr>
                  </a:glow>
                </a:effectLst>
              </a:rPr>
              <a:t>E</a:t>
            </a:r>
            <a:r>
              <a:rPr lang="en-US" sz="4000" b="1" i="1" dirty="0" smtClean="0">
                <a:solidFill>
                  <a:schemeClr val="bg1">
                    <a:lumMod val="95000"/>
                    <a:lumOff val="5000"/>
                  </a:schemeClr>
                </a:solidFill>
                <a:effectLst/>
              </a:rPr>
              <a:t>.</a:t>
            </a:r>
            <a:r>
              <a:rPr lang="en-US" sz="4000" b="1" i="1" dirty="0" smtClean="0">
                <a:solidFill>
                  <a:srgbClr val="095BFF"/>
                </a:solidFill>
                <a:effectLst>
                  <a:glow rad="139700">
                    <a:srgbClr val="095BFF">
                      <a:alpha val="40000"/>
                    </a:srgbClr>
                  </a:glow>
                </a:effectLst>
              </a:rPr>
              <a:t>D</a:t>
            </a:r>
            <a:r>
              <a:rPr lang="en-US" sz="4000" b="1" i="1" dirty="0" smtClean="0">
                <a:solidFill>
                  <a:schemeClr val="bg1">
                    <a:lumMod val="95000"/>
                    <a:lumOff val="5000"/>
                  </a:schemeClr>
                </a:solidFill>
                <a:effectLst/>
              </a:rPr>
              <a:t>.</a:t>
            </a:r>
            <a:r>
              <a:rPr lang="it-IT" sz="4000" b="1" i="1" dirty="0" smtClean="0">
                <a:solidFill>
                  <a:srgbClr val="0070C0"/>
                </a:solidFill>
              </a:rPr>
              <a:t> </a:t>
            </a:r>
            <a:r>
              <a:rPr lang="it-IT" sz="2000" dirty="0" smtClean="0">
                <a:solidFill>
                  <a:schemeClr val="bg1"/>
                </a:solidFill>
                <a:effectLst>
                  <a:glow rad="139700">
                    <a:schemeClr val="bg1">
                      <a:alpha val="40000"/>
                    </a:schemeClr>
                  </a:glow>
                </a:effectLst>
              </a:rPr>
              <a:t>(LIGHT EMMITING DIODE)</a:t>
            </a:r>
            <a:endParaRPr lang="it-IT" sz="4000" b="1" i="1" dirty="0" smtClean="0">
              <a:solidFill>
                <a:schemeClr val="bg1"/>
              </a:solidFill>
              <a:effectLst>
                <a:glow rad="139700">
                  <a:schemeClr val="bg1">
                    <a:alpha val="40000"/>
                  </a:schemeClr>
                </a:glow>
              </a:effectLst>
            </a:endParaRPr>
          </a:p>
          <a:p>
            <a:pPr algn="ctr">
              <a:buClr>
                <a:schemeClr val="bg1"/>
              </a:buClr>
            </a:pPr>
            <a:endParaRPr lang="it-IT" sz="3200" b="1" i="1" dirty="0" smtClean="0">
              <a:solidFill>
                <a:srgbClr val="0070C0"/>
              </a:solidFill>
            </a:endParaRPr>
          </a:p>
          <a:p>
            <a:pPr>
              <a:buClr>
                <a:schemeClr val="bg1"/>
              </a:buClr>
              <a:buFont typeface="Arial" pitchFamily="34" charset="0"/>
              <a:buChar char="•"/>
            </a:pPr>
            <a:r>
              <a:rPr lang="it-IT" sz="3200" dirty="0" smtClean="0"/>
              <a:t> </a:t>
            </a:r>
            <a:r>
              <a:rPr lang="en-US" sz="3600" dirty="0" smtClean="0">
                <a:solidFill>
                  <a:schemeClr val="bg1"/>
                </a:solidFill>
                <a:effectLst>
                  <a:outerShdw blurRad="38100" dist="38100" dir="2700000" algn="tl">
                    <a:srgbClr val="000000">
                      <a:alpha val="43137"/>
                    </a:srgbClr>
                  </a:outerShdw>
                </a:effectLst>
                <a:latin typeface="Calibri" panose="020F0502020204030204" pitchFamily="34" charset="0"/>
              </a:rPr>
              <a:t>Eco friendly</a:t>
            </a:r>
          </a:p>
          <a:p>
            <a:pPr>
              <a:buFont typeface="Arial" pitchFamily="34" charset="0"/>
              <a:buChar char="•"/>
            </a:pPr>
            <a:r>
              <a:rPr lang="en-US" sz="3600" dirty="0" smtClean="0">
                <a:solidFill>
                  <a:schemeClr val="bg1"/>
                </a:solidFill>
                <a:effectLst>
                  <a:outerShdw blurRad="38100" dist="38100" dir="2700000" algn="tl">
                    <a:srgbClr val="000000">
                      <a:alpha val="43137"/>
                    </a:srgbClr>
                  </a:outerShdw>
                </a:effectLst>
                <a:latin typeface="Calibri" panose="020F0502020204030204" pitchFamily="34" charset="0"/>
              </a:rPr>
              <a:t> Energy-efficient</a:t>
            </a:r>
          </a:p>
          <a:p>
            <a:pPr>
              <a:buFont typeface="Arial" pitchFamily="34" charset="0"/>
              <a:buChar char="•"/>
            </a:pPr>
            <a:r>
              <a:rPr lang="en-US" sz="3600" dirty="0" smtClean="0">
                <a:solidFill>
                  <a:schemeClr val="bg1"/>
                </a:solidFill>
                <a:effectLst>
                  <a:outerShdw blurRad="38100" dist="38100" dir="2700000" algn="tl">
                    <a:srgbClr val="000000">
                      <a:alpha val="43137"/>
                    </a:srgbClr>
                  </a:outerShdw>
                </a:effectLst>
                <a:latin typeface="Calibri" panose="020F0502020204030204" pitchFamily="34" charset="0"/>
              </a:rPr>
              <a:t> Long-lasting</a:t>
            </a:r>
          </a:p>
          <a:p>
            <a:pPr>
              <a:buFont typeface="Arial" pitchFamily="34" charset="0"/>
              <a:buChar char="•"/>
            </a:pPr>
            <a:r>
              <a:rPr lang="en-US" sz="3600" dirty="0" smtClean="0">
                <a:solidFill>
                  <a:schemeClr val="bg1"/>
                </a:solidFill>
                <a:effectLst>
                  <a:outerShdw blurRad="38100" dist="38100" dir="2700000" algn="tl">
                    <a:srgbClr val="000000">
                      <a:alpha val="43137"/>
                    </a:srgbClr>
                  </a:outerShdw>
                </a:effectLst>
                <a:latin typeface="Calibri" panose="020F0502020204030204" pitchFamily="34" charset="0"/>
              </a:rPr>
              <a:t> Cheap</a:t>
            </a:r>
          </a:p>
          <a:p>
            <a:pPr>
              <a:buFont typeface="Arial" pitchFamily="34" charset="0"/>
              <a:buChar char="•"/>
            </a:pPr>
            <a:r>
              <a:rPr lang="en-US" sz="3600" dirty="0" smtClean="0">
                <a:solidFill>
                  <a:schemeClr val="bg1"/>
                </a:solidFill>
                <a:effectLst>
                  <a:outerShdw blurRad="38100" dist="38100" dir="2700000" algn="tl">
                    <a:srgbClr val="000000">
                      <a:alpha val="43137"/>
                    </a:srgbClr>
                  </a:outerShdw>
                </a:effectLst>
                <a:latin typeface="Calibri" panose="020F0502020204030204" pitchFamily="34" charset="0"/>
              </a:rPr>
              <a:t> Bright</a:t>
            </a:r>
          </a:p>
          <a:p>
            <a:pPr>
              <a:buFont typeface="Arial" pitchFamily="34" charset="0"/>
              <a:buChar char="•"/>
            </a:pPr>
            <a:endParaRPr lang="it-IT" sz="2400" dirty="0" smtClean="0"/>
          </a:p>
          <a:p>
            <a:pPr algn="ctr"/>
            <a:r>
              <a:rPr lang="it-IT" sz="4000" dirty="0" smtClean="0"/>
              <a:t> </a:t>
            </a:r>
            <a:endParaRPr lang="it-IT" sz="4000" b="1" i="1" dirty="0">
              <a:solidFill>
                <a:srgbClr val="0070C0"/>
              </a:solidFill>
            </a:endParaRPr>
          </a:p>
        </p:txBody>
      </p:sp>
      <p:pic>
        <p:nvPicPr>
          <p:cNvPr id="1028" name="Picture 4" descr="C:\Users\Sanfelici\AppData\Local\Microsoft\Windows\INetCache\IE\CYTJAK3D\LED[1].jpg"/>
          <p:cNvPicPr>
            <a:picLocks noChangeAspect="1" noChangeArrowheads="1"/>
          </p:cNvPicPr>
          <p:nvPr/>
        </p:nvPicPr>
        <p:blipFill>
          <a:blip r:embed="rId2" cstate="print"/>
          <a:srcRect/>
          <a:stretch>
            <a:fillRect/>
          </a:stretch>
        </p:blipFill>
        <p:spPr bwMode="auto">
          <a:xfrm>
            <a:off x="4034948" y="3502986"/>
            <a:ext cx="4698126" cy="2927818"/>
          </a:xfrm>
          <a:prstGeom prst="rect">
            <a:avLst/>
          </a:prstGeom>
          <a:noFill/>
          <a:ln w="25400">
            <a:solidFill>
              <a:schemeClr val="bg1">
                <a:lumMod val="95000"/>
              </a:schemeClr>
            </a:solidFill>
          </a:ln>
          <a:effectLst>
            <a:softEdge rad="0"/>
          </a:effectLst>
        </p:spPr>
      </p:pic>
      <p:sp>
        <p:nvSpPr>
          <p:cNvPr id="7" name="7 Rectángulo"/>
          <p:cNvSpPr/>
          <p:nvPr/>
        </p:nvSpPr>
        <p:spPr>
          <a:xfrm>
            <a:off x="107504" y="116632"/>
            <a:ext cx="8928992" cy="6624736"/>
          </a:xfrm>
          <a:prstGeom prst="rect">
            <a:avLst/>
          </a:prstGeom>
          <a:noFill/>
          <a:ln w="25400" cmpd="sng">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6" name="Picture 2" descr="J:\Nuova cartella\ecofriendly-site.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84011" y="2132856"/>
            <a:ext cx="1288564" cy="12241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41772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2000"/>
                                        <p:tgtEl>
                                          <p:spTgt spid="6"/>
                                        </p:tgtEl>
                                      </p:cBhvr>
                                    </p:animEffect>
                                  </p:childTnLst>
                                </p:cTn>
                              </p:par>
                              <p:par>
                                <p:cTn id="13" presetID="21"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heel(4)">
                                      <p:cBhvr>
                                        <p:cTn id="15" dur="2000"/>
                                        <p:tgtEl>
                                          <p:spTgt spid="1028"/>
                                        </p:tgtEl>
                                      </p:cBhvr>
                                    </p:animEffect>
                                  </p:childTnLst>
                                </p:cTn>
                              </p:par>
                              <p:par>
                                <p:cTn id="16" presetID="21" presetClass="entr" presetSubtype="4"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heel(4)">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3"/>
          <p:cNvSpPr/>
          <p:nvPr/>
        </p:nvSpPr>
        <p:spPr>
          <a:xfrm>
            <a:off x="2051720" y="404664"/>
            <a:ext cx="5168616" cy="1015663"/>
          </a:xfrm>
          <a:prstGeom prst="rect">
            <a:avLst/>
          </a:prstGeom>
          <a:noFill/>
        </p:spPr>
        <p:txBody>
          <a:bodyPr wrap="square" lIns="91440" tIns="45720" rIns="91440" bIns="45720">
            <a:spAutoFit/>
          </a:bodyPr>
          <a:lstStyle/>
          <a:p>
            <a:pPr algn="ctr"/>
            <a:r>
              <a:rPr lang="it-IT" sz="6000" dirty="0" smtClean="0">
                <a:ln w="0"/>
                <a:solidFill>
                  <a:schemeClr val="bg1"/>
                </a:solidFill>
                <a:effectLst>
                  <a:glow rad="139700">
                    <a:schemeClr val="bg1">
                      <a:alpha val="40000"/>
                    </a:schemeClr>
                  </a:glow>
                  <a:outerShdw blurRad="38100" dist="19050" dir="2700000" algn="tl" rotWithShape="0">
                    <a:schemeClr val="dk1">
                      <a:alpha val="40000"/>
                    </a:schemeClr>
                  </a:outerShd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White L.E.D.</a:t>
            </a:r>
          </a:p>
        </p:txBody>
      </p:sp>
      <p:sp>
        <p:nvSpPr>
          <p:cNvPr id="7" name="CasellaDiTesto 6"/>
          <p:cNvSpPr txBox="1"/>
          <p:nvPr/>
        </p:nvSpPr>
        <p:spPr>
          <a:xfrm>
            <a:off x="667691" y="1607431"/>
            <a:ext cx="7786742" cy="3816429"/>
          </a:xfrm>
          <a:prstGeom prst="rect">
            <a:avLst/>
          </a:prstGeom>
          <a:noFill/>
        </p:spPr>
        <p:txBody>
          <a:bodyPr wrap="square" rtlCol="0">
            <a:spAutoFit/>
          </a:bodyPr>
          <a:lstStyle/>
          <a:p>
            <a:r>
              <a:rPr lang="en-US" sz="3200" b="1" dirty="0" smtClean="0">
                <a:solidFill>
                  <a:srgbClr val="FF0000"/>
                </a:solidFill>
                <a:effectLst>
                  <a:glow rad="127000">
                    <a:srgbClr val="FF0000">
                      <a:alpha val="40000"/>
                    </a:srgbClr>
                  </a:glow>
                </a:effectLst>
                <a:latin typeface="Calibri" panose="020F0502020204030204" pitchFamily="34" charset="0"/>
              </a:rPr>
              <a:t>RED</a:t>
            </a:r>
            <a:r>
              <a:rPr lang="en-US" sz="3200" dirty="0" smtClean="0">
                <a:solidFill>
                  <a:schemeClr val="bg1"/>
                </a:solidFill>
                <a:effectLst>
                  <a:outerShdw blurRad="38100" dist="38100" dir="2700000" algn="tl">
                    <a:srgbClr val="000000">
                      <a:alpha val="43137"/>
                    </a:srgbClr>
                  </a:outerShdw>
                </a:effectLst>
                <a:latin typeface="Calibri" panose="020F0502020204030204" pitchFamily="34" charset="0"/>
              </a:rPr>
              <a:t> and </a:t>
            </a:r>
            <a:r>
              <a:rPr lang="en-US" sz="3200" b="1" dirty="0" smtClean="0">
                <a:solidFill>
                  <a:srgbClr val="92D050"/>
                </a:solidFill>
                <a:effectLst>
                  <a:glow rad="127000">
                    <a:srgbClr val="92D050">
                      <a:alpha val="40000"/>
                    </a:srgbClr>
                  </a:glow>
                </a:effectLst>
                <a:latin typeface="Calibri" panose="020F0502020204030204" pitchFamily="34" charset="0"/>
              </a:rPr>
              <a:t>GREEN</a:t>
            </a:r>
            <a:r>
              <a:rPr lang="en-US" sz="3200" dirty="0" smtClean="0">
                <a:solidFill>
                  <a:schemeClr val="bg1"/>
                </a:solidFill>
                <a:effectLst>
                  <a:outerShdw blurRad="38100" dist="38100" dir="2700000" algn="tl">
                    <a:srgbClr val="000000">
                      <a:alpha val="43137"/>
                    </a:srgbClr>
                  </a:outerShdw>
                </a:effectLst>
                <a:latin typeface="Calibri" panose="020F0502020204030204" pitchFamily="34" charset="0"/>
              </a:rPr>
              <a:t> diodes had been around for a long time but without </a:t>
            </a:r>
            <a:r>
              <a:rPr lang="en-US" sz="3200" b="1" dirty="0" smtClean="0">
                <a:solidFill>
                  <a:srgbClr val="095BFF"/>
                </a:solidFill>
                <a:effectLst>
                  <a:glow rad="127000">
                    <a:srgbClr val="095BFF">
                      <a:alpha val="40000"/>
                    </a:srgbClr>
                  </a:glow>
                  <a:outerShdw blurRad="38100" dist="38100" dir="2700000" algn="tl">
                    <a:srgbClr val="000000">
                      <a:alpha val="43137"/>
                    </a:srgbClr>
                  </a:outerShdw>
                </a:effectLst>
                <a:latin typeface="Calibri" panose="020F0502020204030204" pitchFamily="34" charset="0"/>
              </a:rPr>
              <a:t>BLUE</a:t>
            </a:r>
            <a:r>
              <a:rPr lang="en-US" sz="3200" dirty="0" smtClean="0">
                <a:solidFill>
                  <a:schemeClr val="bg1"/>
                </a:solidFill>
                <a:effectLst>
                  <a:outerShdw blurRad="38100" dist="38100" dir="2700000" algn="tl">
                    <a:srgbClr val="000000">
                      <a:alpha val="43137"/>
                    </a:srgbClr>
                  </a:outerShdw>
                </a:effectLst>
                <a:latin typeface="Calibri" panose="020F0502020204030204" pitchFamily="34" charset="0"/>
              </a:rPr>
              <a:t> light, the </a:t>
            </a:r>
            <a:r>
              <a:rPr lang="en-US" sz="3200" b="1" dirty="0" smtClean="0">
                <a:solidFill>
                  <a:schemeClr val="bg1"/>
                </a:solidFill>
                <a:effectLst>
                  <a:glow rad="127000">
                    <a:schemeClr val="bg1">
                      <a:alpha val="40000"/>
                    </a:schemeClr>
                  </a:glow>
                  <a:outerShdw blurRad="38100" dist="38100" dir="2700000" algn="tl">
                    <a:srgbClr val="000000">
                      <a:alpha val="43137"/>
                    </a:srgbClr>
                  </a:outerShdw>
                </a:effectLst>
                <a:latin typeface="Calibri" panose="020F0502020204030204" pitchFamily="34" charset="0"/>
              </a:rPr>
              <a:t>WHITE</a:t>
            </a:r>
            <a:r>
              <a:rPr lang="en-US" sz="3200" dirty="0" smtClean="0">
                <a:solidFill>
                  <a:schemeClr val="bg1"/>
                </a:solidFill>
                <a:effectLst>
                  <a:outerShdw blurRad="38100" dist="38100" dir="2700000" algn="tl">
                    <a:srgbClr val="000000">
                      <a:alpha val="43137"/>
                    </a:srgbClr>
                  </a:outerShdw>
                </a:effectLst>
                <a:latin typeface="Calibri" panose="020F0502020204030204" pitchFamily="34" charset="0"/>
              </a:rPr>
              <a:t> lamps could not be created.</a:t>
            </a:r>
            <a:endParaRPr lang="en-US" dirty="0" smtClean="0">
              <a:effectLst>
                <a:outerShdw blurRad="38100" dist="38100" dir="2700000" algn="tl">
                  <a:srgbClr val="000000">
                    <a:alpha val="43137"/>
                  </a:srgbClr>
                </a:outerShdw>
              </a:effectLst>
            </a:endParaRPr>
          </a:p>
          <a:p>
            <a:endParaRPr lang="en-US" dirty="0" smtClean="0"/>
          </a:p>
          <a:p>
            <a:endParaRPr lang="en-US" dirty="0" smtClean="0"/>
          </a:p>
          <a:p>
            <a:endParaRPr lang="en-US" dirty="0" smtClean="0"/>
          </a:p>
          <a:p>
            <a:endParaRPr lang="en-US" b="1" dirty="0" smtClean="0">
              <a:solidFill>
                <a:srgbClr val="FF0000"/>
              </a:solidFill>
            </a:endParaRPr>
          </a:p>
          <a:p>
            <a:endParaRPr lang="en-US" b="1" dirty="0" smtClean="0">
              <a:solidFill>
                <a:srgbClr val="FF0000"/>
              </a:solidFill>
            </a:endParaRPr>
          </a:p>
          <a:p>
            <a:endParaRPr lang="en-US" sz="2800" b="1" dirty="0" smtClean="0">
              <a:solidFill>
                <a:srgbClr val="FF0000"/>
              </a:solidFill>
              <a:latin typeface="Calibri" panose="020F0502020204030204" pitchFamily="34" charset="0"/>
            </a:endParaRPr>
          </a:p>
          <a:p>
            <a:r>
              <a:rPr lang="en-US" sz="2800" b="1" dirty="0" smtClean="0">
                <a:solidFill>
                  <a:srgbClr val="FF0000"/>
                </a:solidFill>
                <a:effectLst>
                  <a:glow rad="127000">
                    <a:srgbClr val="FF0000">
                      <a:alpha val="40000"/>
                    </a:srgbClr>
                  </a:glow>
                  <a:outerShdw blurRad="38100" dist="38100" dir="2700000" algn="tl">
                    <a:srgbClr val="000000">
                      <a:alpha val="43137"/>
                    </a:srgbClr>
                  </a:outerShdw>
                </a:effectLst>
                <a:latin typeface="Calibri" panose="020F0502020204030204" pitchFamily="34" charset="0"/>
              </a:rPr>
              <a:t>RED</a:t>
            </a:r>
            <a:r>
              <a:rPr lang="en-US" sz="2800" dirty="0" smtClean="0">
                <a:solidFill>
                  <a:schemeClr val="bg1"/>
                </a:solidFill>
                <a:effectLst>
                  <a:glow rad="139700">
                    <a:srgbClr val="FF0000">
                      <a:alpha val="40000"/>
                    </a:srgbClr>
                  </a:glow>
                  <a:outerShdw blurRad="38100" dist="38100" dir="2700000" algn="tl">
                    <a:srgbClr val="000000">
                      <a:alpha val="43137"/>
                    </a:srgbClr>
                  </a:outerShdw>
                </a:effectLst>
                <a:latin typeface="Calibri" panose="020F0502020204030204" pitchFamily="34" charset="0"/>
              </a:rPr>
              <a:t> </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dirty="0" smtClean="0">
                <a:solidFill>
                  <a:schemeClr val="bg1"/>
                </a:solidFill>
                <a:effectLst>
                  <a:glow rad="139700">
                    <a:srgbClr val="FF0000">
                      <a:alpha val="40000"/>
                    </a:srgbClr>
                  </a:glow>
                  <a:outerShdw blurRad="38100" dist="38100" dir="2700000" algn="tl">
                    <a:srgbClr val="000000">
                      <a:alpha val="43137"/>
                    </a:srgbClr>
                  </a:outerShdw>
                </a:effectLst>
                <a:latin typeface="Calibri" panose="020F0502020204030204" pitchFamily="34" charset="0"/>
              </a:rPr>
              <a:t> </a:t>
            </a:r>
            <a:r>
              <a:rPr lang="en-US" sz="2800" b="1" dirty="0" smtClean="0">
                <a:solidFill>
                  <a:srgbClr val="92D050"/>
                </a:solidFill>
                <a:effectLst>
                  <a:glow rad="127000">
                    <a:srgbClr val="92D050">
                      <a:alpha val="40000"/>
                    </a:srgbClr>
                  </a:glow>
                  <a:outerShdw blurRad="38100" dist="38100" dir="2700000" algn="tl">
                    <a:srgbClr val="000000">
                      <a:alpha val="43137"/>
                    </a:srgbClr>
                  </a:outerShdw>
                </a:effectLst>
                <a:latin typeface="Calibri" panose="020F0502020204030204" pitchFamily="34" charset="0"/>
              </a:rPr>
              <a:t>GREEN</a:t>
            </a:r>
            <a:r>
              <a:rPr lang="en-US" sz="2800" dirty="0" smtClean="0">
                <a:solidFill>
                  <a:schemeClr val="bg1"/>
                </a:solidFill>
                <a:effectLst>
                  <a:glow rad="139700">
                    <a:srgbClr val="FF0000">
                      <a:alpha val="40000"/>
                    </a:srgbClr>
                  </a:glow>
                  <a:outerShdw blurRad="38100" dist="38100" dir="2700000" algn="tl">
                    <a:srgbClr val="000000">
                      <a:alpha val="43137"/>
                    </a:srgbClr>
                  </a:outerShdw>
                </a:effectLst>
                <a:latin typeface="Calibri" panose="020F0502020204030204" pitchFamily="34" charset="0"/>
              </a:rPr>
              <a:t> </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dirty="0" smtClean="0">
                <a:solidFill>
                  <a:schemeClr val="bg1"/>
                </a:solidFill>
                <a:effectLst>
                  <a:glow rad="139700">
                    <a:srgbClr val="FF0000">
                      <a:alpha val="40000"/>
                    </a:srgbClr>
                  </a:glow>
                  <a:outerShdw blurRad="38100" dist="38100" dir="2700000" algn="tl">
                    <a:srgbClr val="000000">
                      <a:alpha val="43137"/>
                    </a:srgbClr>
                  </a:outerShdw>
                </a:effectLst>
                <a:latin typeface="Calibri" panose="020F0502020204030204" pitchFamily="34" charset="0"/>
              </a:rPr>
              <a:t> </a:t>
            </a:r>
            <a:r>
              <a:rPr lang="en-US" sz="2800" b="1" dirty="0" smtClean="0">
                <a:solidFill>
                  <a:srgbClr val="095BFF"/>
                </a:solidFill>
                <a:effectLst>
                  <a:glow rad="127000">
                    <a:srgbClr val="095BFF">
                      <a:alpha val="40000"/>
                    </a:srgbClr>
                  </a:glow>
                  <a:outerShdw blurRad="38100" dist="38100" dir="2700000" algn="tl">
                    <a:srgbClr val="000000">
                      <a:alpha val="43137"/>
                    </a:srgbClr>
                  </a:outerShdw>
                </a:effectLst>
                <a:latin typeface="Calibri" panose="020F0502020204030204" pitchFamily="34" charset="0"/>
              </a:rPr>
              <a:t>BLUE</a:t>
            </a:r>
            <a:r>
              <a:rPr lang="en-US" sz="2800" dirty="0" smtClean="0">
                <a:solidFill>
                  <a:schemeClr val="bg1"/>
                </a:solidFill>
                <a:effectLst>
                  <a:glow rad="139700">
                    <a:srgbClr val="FF0000">
                      <a:alpha val="40000"/>
                    </a:srgbClr>
                  </a:glow>
                  <a:outerShdw blurRad="38100" dist="38100" dir="2700000" algn="tl">
                    <a:srgbClr val="000000">
                      <a:alpha val="43137"/>
                    </a:srgbClr>
                  </a:outerShdw>
                </a:effectLst>
                <a:latin typeface="Calibri" panose="020F0502020204030204" pitchFamily="34" charset="0"/>
              </a:rPr>
              <a:t> </a:t>
            </a:r>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a:t>
            </a:r>
            <a:r>
              <a:rPr lang="en-US" sz="2800" dirty="0" smtClean="0">
                <a:solidFill>
                  <a:schemeClr val="bg1"/>
                </a:solidFill>
                <a:effectLst>
                  <a:glow rad="139700">
                    <a:srgbClr val="FF0000">
                      <a:alpha val="40000"/>
                    </a:srgbClr>
                  </a:glow>
                  <a:outerShdw blurRad="38100" dist="38100" dir="2700000" algn="tl">
                    <a:srgbClr val="000000">
                      <a:alpha val="43137"/>
                    </a:srgbClr>
                  </a:outerShdw>
                </a:effectLst>
                <a:latin typeface="Calibri" panose="020F0502020204030204" pitchFamily="34" charset="0"/>
              </a:rPr>
              <a:t> </a:t>
            </a:r>
            <a:r>
              <a:rPr lang="en-US" sz="2800" b="1" dirty="0" smtClean="0">
                <a:solidFill>
                  <a:schemeClr val="bg1"/>
                </a:solidFill>
                <a:effectLst>
                  <a:glow rad="127000">
                    <a:schemeClr val="bg1">
                      <a:alpha val="40000"/>
                    </a:schemeClr>
                  </a:glow>
                  <a:outerShdw blurRad="38100" dist="38100" dir="2700000" algn="tl">
                    <a:srgbClr val="000000">
                      <a:alpha val="43137"/>
                    </a:srgbClr>
                  </a:outerShdw>
                </a:effectLst>
                <a:latin typeface="Calibri" panose="020F0502020204030204" pitchFamily="34" charset="0"/>
              </a:rPr>
              <a:t>WHITE</a:t>
            </a:r>
            <a:endParaRPr lang="en-US" sz="2800" b="1" dirty="0">
              <a:solidFill>
                <a:schemeClr val="bg1"/>
              </a:solidFill>
              <a:effectLst>
                <a:glow rad="127000">
                  <a:schemeClr val="bg1">
                    <a:alpha val="40000"/>
                  </a:schemeClr>
                </a:glow>
                <a:outerShdw blurRad="38100" dist="38100" dir="2700000" algn="tl">
                  <a:srgbClr val="000000">
                    <a:alpha val="43137"/>
                  </a:srgbClr>
                </a:outerShdw>
              </a:effectLst>
              <a:latin typeface="Calibri" panose="020F0502020204030204" pitchFamily="34" charset="0"/>
            </a:endParaRPr>
          </a:p>
        </p:txBody>
      </p:sp>
      <p:pic>
        <p:nvPicPr>
          <p:cNvPr id="5" name="Immagine 4" descr="RGB-570x560.png"/>
          <p:cNvPicPr>
            <a:picLocks noChangeAspect="1"/>
          </p:cNvPicPr>
          <p:nvPr/>
        </p:nvPicPr>
        <p:blipFill>
          <a:blip r:embed="rId2" cstate="print"/>
          <a:stretch>
            <a:fillRect/>
          </a:stretch>
        </p:blipFill>
        <p:spPr>
          <a:xfrm>
            <a:off x="5505105" y="2899102"/>
            <a:ext cx="3240360" cy="3183512"/>
          </a:xfrm>
          <a:prstGeom prst="rect">
            <a:avLst/>
          </a:prstGeom>
        </p:spPr>
      </p:pic>
      <p:sp>
        <p:nvSpPr>
          <p:cNvPr id="6"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375227045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5400" dirty="0" smtClean="0">
                <a:solidFill>
                  <a:schemeClr val="bg2">
                    <a:lumMod val="75000"/>
                  </a:schemeClr>
                </a:solidFill>
                <a:latin typeface="Bookman Old Style" panose="02050604050505020204" pitchFamily="18" charset="0"/>
                <a:ea typeface="Verdana" pitchFamily="34" charset="0"/>
                <a:cs typeface="Verdana" pitchFamily="34" charset="0"/>
              </a:rPr>
              <a:t>a</a:t>
            </a:r>
            <a:r>
              <a:rPr lang="it-IT" sz="5400" cap="none" dirty="0" smtClean="0">
                <a:solidFill>
                  <a:schemeClr val="bg2">
                    <a:lumMod val="75000"/>
                  </a:schemeClr>
                </a:solidFill>
                <a:latin typeface="Bookman Old Style" panose="02050604050505020204" pitchFamily="18" charset="0"/>
                <a:ea typeface="Verdana" pitchFamily="34" charset="0"/>
                <a:cs typeface="Verdana" pitchFamily="34" charset="0"/>
              </a:rPr>
              <a:t>lfred</a:t>
            </a:r>
            <a:r>
              <a:rPr lang="it-IT" sz="5400" dirty="0" smtClean="0">
                <a:solidFill>
                  <a:schemeClr val="bg2">
                    <a:lumMod val="75000"/>
                  </a:schemeClr>
                </a:solidFill>
                <a:latin typeface="Bookman Old Style" panose="02050604050505020204" pitchFamily="18" charset="0"/>
                <a:ea typeface="Verdana" pitchFamily="34" charset="0"/>
                <a:cs typeface="Verdana" pitchFamily="34" charset="0"/>
              </a:rPr>
              <a:t> n</a:t>
            </a:r>
            <a:r>
              <a:rPr lang="it-IT" sz="5400" cap="none" dirty="0" smtClean="0">
                <a:solidFill>
                  <a:schemeClr val="bg2">
                    <a:lumMod val="75000"/>
                  </a:schemeClr>
                </a:solidFill>
                <a:latin typeface="Bookman Old Style" panose="02050604050505020204" pitchFamily="18" charset="0"/>
                <a:ea typeface="Verdana" pitchFamily="34" charset="0"/>
                <a:cs typeface="Verdana" pitchFamily="34" charset="0"/>
              </a:rPr>
              <a:t>obel</a:t>
            </a:r>
            <a:endParaRPr lang="it-IT" sz="5400" cap="none" dirty="0">
              <a:solidFill>
                <a:schemeClr val="bg2">
                  <a:lumMod val="75000"/>
                </a:schemeClr>
              </a:solidFill>
              <a:latin typeface="Bookman Old Style" panose="02050604050505020204" pitchFamily="18" charset="0"/>
              <a:ea typeface="Verdana" pitchFamily="34" charset="0"/>
              <a:cs typeface="Verdana" pitchFamily="34" charset="0"/>
            </a:endParaRPr>
          </a:p>
        </p:txBody>
      </p:sp>
      <p:sp>
        <p:nvSpPr>
          <p:cNvPr id="3" name="Segnaposto contenuto 2"/>
          <p:cNvSpPr>
            <a:spLocks noGrp="1"/>
          </p:cNvSpPr>
          <p:nvPr>
            <p:ph idx="1"/>
          </p:nvPr>
        </p:nvSpPr>
        <p:spPr/>
        <p:txBody>
          <a:bodyPr>
            <a:normAutofit fontScale="85000" lnSpcReduction="20000"/>
          </a:bodyPr>
          <a:lstStyle/>
          <a:p>
            <a:pPr marL="0" indent="0">
              <a:buNone/>
            </a:pPr>
            <a:r>
              <a:rPr lang="it-IT" sz="4000" dirty="0">
                <a:solidFill>
                  <a:schemeClr val="bg1"/>
                </a:solidFill>
                <a:effectLst>
                  <a:outerShdw blurRad="38100" dist="38100" dir="2700000" algn="tl">
                    <a:srgbClr val="000000">
                      <a:alpha val="43137"/>
                    </a:srgbClr>
                  </a:outerShdw>
                </a:effectLst>
                <a:latin typeface="Calibri" pitchFamily="34" charset="0"/>
              </a:rPr>
              <a:t>Alfred Nobel was born in 1833 and he died in 1896. </a:t>
            </a:r>
            <a:r>
              <a:rPr lang="it-IT" sz="4000" dirty="0" smtClean="0">
                <a:solidFill>
                  <a:schemeClr val="bg1"/>
                </a:solidFill>
                <a:effectLst>
                  <a:outerShdw blurRad="38100" dist="38100" dir="2700000" algn="tl">
                    <a:srgbClr val="000000">
                      <a:alpha val="43137"/>
                    </a:srgbClr>
                  </a:outerShdw>
                </a:effectLst>
                <a:latin typeface="Calibri" pitchFamily="34" charset="0"/>
              </a:rPr>
              <a:t>Before </a:t>
            </a:r>
            <a:r>
              <a:rPr lang="it-IT" sz="4000" dirty="0">
                <a:solidFill>
                  <a:schemeClr val="bg1"/>
                </a:solidFill>
                <a:effectLst>
                  <a:outerShdw blurRad="38100" dist="38100" dir="2700000" algn="tl">
                    <a:srgbClr val="000000">
                      <a:alpha val="43137"/>
                    </a:srgbClr>
                  </a:outerShdw>
                </a:effectLst>
                <a:latin typeface="Calibri" pitchFamily="34" charset="0"/>
              </a:rPr>
              <a:t>his death he wrote </a:t>
            </a:r>
            <a:r>
              <a:rPr lang="it-IT" sz="4000" dirty="0" smtClean="0">
                <a:solidFill>
                  <a:schemeClr val="bg1"/>
                </a:solidFill>
                <a:effectLst>
                  <a:outerShdw blurRad="38100" dist="38100" dir="2700000" algn="tl">
                    <a:srgbClr val="000000">
                      <a:alpha val="43137"/>
                    </a:srgbClr>
                  </a:outerShdw>
                </a:effectLst>
                <a:latin typeface="Calibri" pitchFamily="34" charset="0"/>
              </a:rPr>
              <a:t>three </a:t>
            </a:r>
            <a:r>
              <a:rPr lang="it-IT" sz="4000" dirty="0">
                <a:solidFill>
                  <a:schemeClr val="bg1"/>
                </a:solidFill>
                <a:effectLst>
                  <a:outerShdw blurRad="38100" dist="38100" dir="2700000" algn="tl">
                    <a:srgbClr val="000000">
                      <a:alpha val="43137"/>
                    </a:srgbClr>
                  </a:outerShdw>
                </a:effectLst>
                <a:latin typeface="Calibri" pitchFamily="34" charset="0"/>
              </a:rPr>
              <a:t>wills.</a:t>
            </a:r>
          </a:p>
          <a:p>
            <a:pPr marL="0" indent="0">
              <a:buNone/>
            </a:pPr>
            <a:r>
              <a:rPr lang="it-IT" sz="4000" dirty="0">
                <a:solidFill>
                  <a:schemeClr val="bg1"/>
                </a:solidFill>
                <a:effectLst>
                  <a:outerShdw blurRad="38100" dist="38100" dir="2700000" algn="tl">
                    <a:srgbClr val="000000">
                      <a:alpha val="43137"/>
                    </a:srgbClr>
                  </a:outerShdw>
                </a:effectLst>
                <a:latin typeface="Calibri" pitchFamily="34" charset="0"/>
              </a:rPr>
              <a:t>On </a:t>
            </a:r>
            <a:r>
              <a:rPr lang="it-IT" sz="4000" dirty="0" smtClean="0">
                <a:solidFill>
                  <a:schemeClr val="bg1"/>
                </a:solidFill>
                <a:effectLst>
                  <a:outerShdw blurRad="38100" dist="38100" dir="2700000" algn="tl">
                    <a:srgbClr val="000000">
                      <a:alpha val="43137"/>
                    </a:srgbClr>
                  </a:outerShdw>
                </a:effectLst>
                <a:latin typeface="Calibri" pitchFamily="34" charset="0"/>
              </a:rPr>
              <a:t>November 27th,1895 </a:t>
            </a:r>
            <a:r>
              <a:rPr lang="it-IT" sz="4000" dirty="0">
                <a:solidFill>
                  <a:schemeClr val="bg1"/>
                </a:solidFill>
                <a:effectLst>
                  <a:outerShdw blurRad="38100" dist="38100" dir="2700000" algn="tl">
                    <a:srgbClr val="000000">
                      <a:alpha val="43137"/>
                    </a:srgbClr>
                  </a:outerShdw>
                </a:effectLst>
                <a:latin typeface="Calibri" pitchFamily="34" charset="0"/>
              </a:rPr>
              <a:t>he signed his third and last will. With this will </a:t>
            </a:r>
            <a:r>
              <a:rPr lang="it-IT" sz="4000" dirty="0" smtClean="0">
                <a:solidFill>
                  <a:schemeClr val="bg1"/>
                </a:solidFill>
                <a:effectLst>
                  <a:outerShdw blurRad="38100" dist="38100" dir="2700000" algn="tl">
                    <a:srgbClr val="000000">
                      <a:alpha val="43137"/>
                    </a:srgbClr>
                  </a:outerShdw>
                </a:effectLst>
                <a:latin typeface="Calibri" pitchFamily="34" charset="0"/>
              </a:rPr>
              <a:t>Alfred </a:t>
            </a:r>
            <a:r>
              <a:rPr lang="it-IT" sz="4000" dirty="0">
                <a:solidFill>
                  <a:schemeClr val="bg1"/>
                </a:solidFill>
                <a:effectLst>
                  <a:outerShdw blurRad="38100" dist="38100" dir="2700000" algn="tl">
                    <a:srgbClr val="000000">
                      <a:alpha val="43137"/>
                    </a:srgbClr>
                  </a:outerShdw>
                </a:effectLst>
                <a:latin typeface="Calibri" pitchFamily="34" charset="0"/>
              </a:rPr>
              <a:t>N</a:t>
            </a:r>
            <a:r>
              <a:rPr lang="it-IT" sz="4000" dirty="0" smtClean="0">
                <a:solidFill>
                  <a:schemeClr val="bg1"/>
                </a:solidFill>
                <a:effectLst>
                  <a:outerShdw blurRad="38100" dist="38100" dir="2700000" algn="tl">
                    <a:srgbClr val="000000">
                      <a:alpha val="43137"/>
                    </a:srgbClr>
                  </a:outerShdw>
                </a:effectLst>
                <a:latin typeface="Calibri" pitchFamily="34" charset="0"/>
              </a:rPr>
              <a:t>obel </a:t>
            </a:r>
            <a:r>
              <a:rPr lang="it-IT" sz="4000" dirty="0">
                <a:solidFill>
                  <a:schemeClr val="bg1"/>
                </a:solidFill>
                <a:effectLst>
                  <a:outerShdw blurRad="38100" dist="38100" dir="2700000" algn="tl">
                    <a:srgbClr val="000000">
                      <a:alpha val="43137"/>
                    </a:srgbClr>
                  </a:outerShdw>
                </a:effectLst>
                <a:latin typeface="Calibri" pitchFamily="34" charset="0"/>
              </a:rPr>
              <a:t>caused a lot of controversy both with his relatives and in </a:t>
            </a:r>
            <a:r>
              <a:rPr lang="it-IT" sz="4000" dirty="0" smtClean="0">
                <a:solidFill>
                  <a:schemeClr val="bg1"/>
                </a:solidFill>
                <a:effectLst>
                  <a:outerShdw blurRad="38100" dist="38100" dir="2700000" algn="tl">
                    <a:srgbClr val="000000">
                      <a:alpha val="43137"/>
                    </a:srgbClr>
                  </a:outerShdw>
                </a:effectLst>
                <a:latin typeface="Calibri" pitchFamily="34" charset="0"/>
              </a:rPr>
              <a:t>Sweden because </a:t>
            </a:r>
            <a:r>
              <a:rPr lang="it-IT" sz="4000" dirty="0">
                <a:solidFill>
                  <a:schemeClr val="bg1"/>
                </a:solidFill>
                <a:effectLst>
                  <a:outerShdw blurRad="38100" dist="38100" dir="2700000" algn="tl">
                    <a:srgbClr val="000000">
                      <a:alpha val="43137"/>
                    </a:srgbClr>
                  </a:outerShdw>
                </a:effectLst>
                <a:latin typeface="Calibri" pitchFamily="34" charset="0"/>
              </a:rPr>
              <a:t>Nobel had left a great part of his wealth </a:t>
            </a:r>
            <a:r>
              <a:rPr lang="it-IT" sz="4000" dirty="0" smtClean="0">
                <a:solidFill>
                  <a:schemeClr val="bg1"/>
                </a:solidFill>
                <a:effectLst>
                  <a:outerShdw blurRad="38100" dist="38100" dir="2700000" algn="tl">
                    <a:srgbClr val="000000">
                      <a:alpha val="43137"/>
                    </a:srgbClr>
                  </a:outerShdw>
                </a:effectLst>
                <a:latin typeface="Calibri" pitchFamily="34" charset="0"/>
              </a:rPr>
              <a:t>for </a:t>
            </a:r>
            <a:r>
              <a:rPr lang="it-IT" sz="4000" dirty="0">
                <a:solidFill>
                  <a:schemeClr val="bg1"/>
                </a:solidFill>
                <a:effectLst>
                  <a:outerShdw blurRad="38100" dist="38100" dir="2700000" algn="tl">
                    <a:srgbClr val="000000">
                      <a:alpha val="43137"/>
                    </a:srgbClr>
                  </a:outerShdw>
                </a:effectLst>
                <a:latin typeface="Calibri" pitchFamily="34" charset="0"/>
              </a:rPr>
              <a:t>the establishment of </a:t>
            </a:r>
            <a:r>
              <a:rPr lang="it-IT" sz="4000" dirty="0" smtClean="0">
                <a:solidFill>
                  <a:schemeClr val="bg1"/>
                </a:solidFill>
                <a:effectLst>
                  <a:outerShdw blurRad="38100" dist="38100" dir="2700000" algn="tl">
                    <a:srgbClr val="000000">
                      <a:alpha val="43137"/>
                    </a:srgbClr>
                  </a:outerShdw>
                </a:effectLst>
                <a:latin typeface="Calibri" pitchFamily="34" charset="0"/>
              </a:rPr>
              <a:t>the </a:t>
            </a:r>
            <a:r>
              <a:rPr lang="it-IT" sz="4000" dirty="0">
                <a:solidFill>
                  <a:schemeClr val="bg1"/>
                </a:solidFill>
                <a:effectLst>
                  <a:outerShdw blurRad="38100" dist="38100" dir="2700000" algn="tl">
                    <a:srgbClr val="000000">
                      <a:alpha val="43137"/>
                    </a:srgbClr>
                  </a:outerShdw>
                </a:effectLst>
                <a:latin typeface="Calibri" pitchFamily="34" charset="0"/>
              </a:rPr>
              <a:t>prize.</a:t>
            </a:r>
          </a:p>
          <a:p>
            <a:pPr marL="0" indent="0">
              <a:buNone/>
            </a:pPr>
            <a:r>
              <a:rPr lang="it-IT" sz="4000" dirty="0">
                <a:solidFill>
                  <a:schemeClr val="bg1"/>
                </a:solidFill>
                <a:effectLst>
                  <a:outerShdw blurRad="38100" dist="38100" dir="2700000" algn="tl">
                    <a:srgbClr val="000000">
                      <a:alpha val="43137"/>
                    </a:srgbClr>
                  </a:outerShdw>
                </a:effectLst>
                <a:latin typeface="Calibri" pitchFamily="34" charset="0"/>
              </a:rPr>
              <a:t>His family opposed the establishment of the prize. </a:t>
            </a:r>
            <a:r>
              <a:rPr lang="it-IT" sz="4000" dirty="0" smtClean="0">
                <a:solidFill>
                  <a:schemeClr val="bg1"/>
                </a:solidFill>
                <a:effectLst>
                  <a:outerShdw blurRad="38100" dist="38100" dir="2700000" algn="tl">
                    <a:srgbClr val="000000">
                      <a:alpha val="43137"/>
                    </a:srgbClr>
                  </a:outerShdw>
                </a:effectLst>
                <a:latin typeface="Calibri" pitchFamily="34" charset="0"/>
              </a:rPr>
              <a:t>Infact</a:t>
            </a:r>
            <a:r>
              <a:rPr lang="it-IT" sz="4000" dirty="0">
                <a:solidFill>
                  <a:schemeClr val="bg1"/>
                </a:solidFill>
                <a:effectLst>
                  <a:outerShdw blurRad="38100" dist="38100" dir="2700000" algn="tl">
                    <a:srgbClr val="000000">
                      <a:alpha val="43137"/>
                    </a:srgbClr>
                  </a:outerShdw>
                </a:effectLst>
                <a:latin typeface="Calibri" pitchFamily="34" charset="0"/>
              </a:rPr>
              <a:t>, the first winners were awarded only in 1901.</a:t>
            </a:r>
          </a:p>
        </p:txBody>
      </p:sp>
      <p:sp>
        <p:nvSpPr>
          <p:cNvPr id="5" name="4 Rectángulo"/>
          <p:cNvSpPr/>
          <p:nvPr/>
        </p:nvSpPr>
        <p:spPr>
          <a:xfrm>
            <a:off x="107504" y="116632"/>
            <a:ext cx="8928992" cy="6624736"/>
          </a:xfrm>
          <a:prstGeom prst="rect">
            <a:avLst/>
          </a:prstGeom>
          <a:noFill/>
          <a:ln w="508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2153647638"/>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p:cTn id="4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magine 6" descr="flickering-fluorescent-light.jpg"/>
          <p:cNvPicPr>
            <a:picLocks noChangeAspect="1"/>
          </p:cNvPicPr>
          <p:nvPr/>
        </p:nvPicPr>
        <p:blipFill>
          <a:blip r:embed="rId2" cstate="print"/>
          <a:stretch>
            <a:fillRect/>
          </a:stretch>
        </p:blipFill>
        <p:spPr>
          <a:xfrm>
            <a:off x="5288380" y="3496687"/>
            <a:ext cx="2627784" cy="1287958"/>
          </a:xfrm>
          <a:prstGeom prst="rect">
            <a:avLst/>
          </a:prstGeom>
        </p:spPr>
      </p:pic>
      <p:sp>
        <p:nvSpPr>
          <p:cNvPr id="2" name="Titolo 1"/>
          <p:cNvSpPr>
            <a:spLocks noGrp="1"/>
          </p:cNvSpPr>
          <p:nvPr>
            <p:ph type="title"/>
          </p:nvPr>
        </p:nvSpPr>
        <p:spPr>
          <a:xfrm>
            <a:off x="35496" y="332656"/>
            <a:ext cx="9145016" cy="1143000"/>
          </a:xfrm>
          <a:ln>
            <a:noFill/>
          </a:ln>
        </p:spPr>
        <p:txBody>
          <a:bodyPr>
            <a:noAutofit/>
          </a:bodyPr>
          <a:lstStyle/>
          <a:p>
            <a:pPr algn="ctr"/>
            <a:r>
              <a:rPr lang="en-US" sz="3900" dirty="0" smtClean="0">
                <a:ln w="12700">
                  <a:solidFill>
                    <a:srgbClr val="92D050"/>
                  </a:solidFill>
                  <a:prstDash val="solid"/>
                  <a:miter lim="800000"/>
                </a:ln>
                <a:solidFill>
                  <a:srgbClr val="FFFFFF"/>
                </a:solidFill>
                <a:effectLst>
                  <a:outerShdw blurRad="25500" dist="23000" dir="7020000" algn="tl">
                    <a:srgbClr val="000000">
                      <a:alpha val="50000"/>
                    </a:srgbClr>
                  </a:outerShd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Electricity consumption and Material consumption</a:t>
            </a:r>
            <a:endParaRPr lang="en-US" sz="3900" dirty="0">
              <a:ln w="12700">
                <a:solidFill>
                  <a:srgbClr val="92D050"/>
                </a:solidFill>
                <a:prstDash val="solid"/>
                <a:miter lim="800000"/>
              </a:ln>
              <a:solidFill>
                <a:srgbClr val="FFFFFF"/>
              </a:solidFill>
              <a:effectLst>
                <a:outerShdw blurRad="25500" dist="23000" dir="7020000" algn="tl">
                  <a:srgbClr val="000000">
                    <a:alpha val="50000"/>
                  </a:srgbClr>
                </a:outerShd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557981" y="1740527"/>
            <a:ext cx="5112568" cy="5109091"/>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1)LEDs last up to 100.000 hours.</a:t>
            </a:r>
          </a:p>
          <a:p>
            <a:endPar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endParaRPr>
          </a:p>
          <a:p>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Incandescent bulbs last up to 1.000 hours</a:t>
            </a:r>
          </a:p>
          <a:p>
            <a:r>
              <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rPr>
              <a:t>Fluorescent lights last up to 10.000 hours</a:t>
            </a:r>
          </a:p>
          <a:p>
            <a:endParaRPr lang="en-US" sz="2800" dirty="0" smtClean="0">
              <a:solidFill>
                <a:schemeClr val="bg1"/>
              </a:solidFill>
              <a:effectLst>
                <a:outerShdw blurRad="38100" dist="38100" dir="2700000" algn="tl">
                  <a:srgbClr val="000000">
                    <a:alpha val="43137"/>
                  </a:srgbClr>
                </a:outerShdw>
              </a:effectLst>
              <a:latin typeface="Calibri" panose="020F0502020204030204" pitchFamily="34" charset="0"/>
            </a:endParaRPr>
          </a:p>
          <a:p>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2)LEDs can be powered by local solar power.</a:t>
            </a:r>
          </a:p>
          <a:p>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The 21th century will be lit by led lamps.</a:t>
            </a:r>
          </a:p>
          <a:p>
            <a:endParaRPr lang="en-US" dirty="0">
              <a:solidFill>
                <a:schemeClr val="bg1"/>
              </a:solidFill>
            </a:endParaRPr>
          </a:p>
        </p:txBody>
      </p:sp>
      <p:pic>
        <p:nvPicPr>
          <p:cNvPr id="6" name="Immagine 5" descr="100000000000025800000268C87F82C8.jpg"/>
          <p:cNvPicPr>
            <a:picLocks noChangeAspect="1"/>
          </p:cNvPicPr>
          <p:nvPr/>
        </p:nvPicPr>
        <p:blipFill>
          <a:blip r:embed="rId3" cstate="print"/>
          <a:stretch>
            <a:fillRect/>
          </a:stretch>
        </p:blipFill>
        <p:spPr>
          <a:xfrm>
            <a:off x="5288380" y="2633492"/>
            <a:ext cx="1192340" cy="1224136"/>
          </a:xfrm>
          <a:prstGeom prst="rect">
            <a:avLst/>
          </a:prstGeom>
        </p:spPr>
      </p:pic>
      <p:sp>
        <p:nvSpPr>
          <p:cNvPr id="9" name="7 Rectángulo"/>
          <p:cNvSpPr/>
          <p:nvPr/>
        </p:nvSpPr>
        <p:spPr>
          <a:xfrm>
            <a:off x="107504" y="116632"/>
            <a:ext cx="8928992" cy="6624736"/>
          </a:xfrm>
          <a:prstGeom prst="rect">
            <a:avLst/>
          </a:prstGeom>
          <a:noFill/>
          <a:ln w="25400" cmpd="sng">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cxnSp>
        <p:nvCxnSpPr>
          <p:cNvPr id="10" name="Connettore 2 9"/>
          <p:cNvCxnSpPr/>
          <p:nvPr/>
        </p:nvCxnSpPr>
        <p:spPr>
          <a:xfrm>
            <a:off x="2571736" y="3286124"/>
            <a:ext cx="2571768"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a:off x="2571736" y="4143380"/>
            <a:ext cx="2571768"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093777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0" fill="hold"/>
                                        <p:tgtEl>
                                          <p:spTgt spid="5"/>
                                        </p:tgtEl>
                                        <p:attrNameLst>
                                          <p:attrName>ppt_x</p:attrName>
                                        </p:attrNameLst>
                                      </p:cBhvr>
                                      <p:tavLst>
                                        <p:tav tm="0">
                                          <p:val>
                                            <p:strVal val="#ppt_x"/>
                                          </p:val>
                                        </p:tav>
                                        <p:tav tm="100000">
                                          <p:val>
                                            <p:strVal val="#ppt_x"/>
                                          </p:val>
                                        </p:tav>
                                      </p:tavLst>
                                    </p:anim>
                                    <p:anim calcmode="lin" valueType="num">
                                      <p:cBhvr additive="base">
                                        <p:cTn id="13" dur="5000" fill="hold"/>
                                        <p:tgtEl>
                                          <p:spTgt spid="5"/>
                                        </p:tgtEl>
                                        <p:attrNameLst>
                                          <p:attrName>ppt_y</p:attrName>
                                        </p:attrNameLst>
                                      </p:cBhvr>
                                      <p:tavLst>
                                        <p:tav tm="0">
                                          <p:val>
                                            <p:strVal val="1+#ppt_h/2"/>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0" fill="hold"/>
                                        <p:tgtEl>
                                          <p:spTgt spid="12"/>
                                        </p:tgtEl>
                                        <p:attrNameLst>
                                          <p:attrName>ppt_x</p:attrName>
                                        </p:attrNameLst>
                                      </p:cBhvr>
                                      <p:tavLst>
                                        <p:tav tm="0">
                                          <p:val>
                                            <p:strVal val="#ppt_x"/>
                                          </p:val>
                                        </p:tav>
                                        <p:tav tm="100000">
                                          <p:val>
                                            <p:strVal val="#ppt_x"/>
                                          </p:val>
                                        </p:tav>
                                      </p:tavLst>
                                    </p:anim>
                                    <p:anim calcmode="lin" valueType="num">
                                      <p:cBhvr additive="base">
                                        <p:cTn id="17" dur="5000" fill="hold"/>
                                        <p:tgtEl>
                                          <p:spTgt spid="12"/>
                                        </p:tgtEl>
                                        <p:attrNameLst>
                                          <p:attrName>ppt_y</p:attrName>
                                        </p:attrNameLst>
                                      </p:cBhvr>
                                      <p:tavLst>
                                        <p:tav tm="0">
                                          <p:val>
                                            <p:strVal val="1+#ppt_h/2"/>
                                          </p:val>
                                        </p:tav>
                                        <p:tav tm="100000">
                                          <p:val>
                                            <p:strVal val="#ppt_y"/>
                                          </p:val>
                                        </p:tav>
                                      </p:tavLst>
                                    </p:anim>
                                  </p:childTnLst>
                                </p:cTn>
                              </p:par>
                              <p:par>
                                <p:cTn id="18" presetID="7"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0" fill="hold"/>
                                        <p:tgtEl>
                                          <p:spTgt spid="10"/>
                                        </p:tgtEl>
                                        <p:attrNameLst>
                                          <p:attrName>ppt_x</p:attrName>
                                        </p:attrNameLst>
                                      </p:cBhvr>
                                      <p:tavLst>
                                        <p:tav tm="0">
                                          <p:val>
                                            <p:strVal val="#ppt_x"/>
                                          </p:val>
                                        </p:tav>
                                        <p:tav tm="100000">
                                          <p:val>
                                            <p:strVal val="#ppt_x"/>
                                          </p:val>
                                        </p:tav>
                                      </p:tavLst>
                                    </p:anim>
                                    <p:anim calcmode="lin" valueType="num">
                                      <p:cBhvr additive="base">
                                        <p:cTn id="21" dur="5000" fill="hold"/>
                                        <p:tgtEl>
                                          <p:spTgt spid="10"/>
                                        </p:tgtEl>
                                        <p:attrNameLst>
                                          <p:attrName>ppt_y</p:attrName>
                                        </p:attrNameLst>
                                      </p:cBhvr>
                                      <p:tavLst>
                                        <p:tav tm="0">
                                          <p:val>
                                            <p:strVal val="1+#ppt_h/2"/>
                                          </p:val>
                                        </p:tav>
                                        <p:tav tm="100000">
                                          <p:val>
                                            <p:strVal val="#ppt_y"/>
                                          </p:val>
                                        </p:tav>
                                      </p:tavLst>
                                    </p:anim>
                                  </p:childTnLst>
                                </p:cTn>
                              </p:par>
                              <p:par>
                                <p:cTn id="22" presetID="7"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0" fill="hold"/>
                                        <p:tgtEl>
                                          <p:spTgt spid="6"/>
                                        </p:tgtEl>
                                        <p:attrNameLst>
                                          <p:attrName>ppt_x</p:attrName>
                                        </p:attrNameLst>
                                      </p:cBhvr>
                                      <p:tavLst>
                                        <p:tav tm="0">
                                          <p:val>
                                            <p:strVal val="#ppt_x"/>
                                          </p:val>
                                        </p:tav>
                                        <p:tav tm="100000">
                                          <p:val>
                                            <p:strVal val="#ppt_x"/>
                                          </p:val>
                                        </p:tav>
                                      </p:tavLst>
                                    </p:anim>
                                    <p:anim calcmode="lin" valueType="num">
                                      <p:cBhvr additive="base">
                                        <p:cTn id="25" dur="5000" fill="hold"/>
                                        <p:tgtEl>
                                          <p:spTgt spid="6"/>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0" fill="hold"/>
                                        <p:tgtEl>
                                          <p:spTgt spid="7"/>
                                        </p:tgtEl>
                                        <p:attrNameLst>
                                          <p:attrName>ppt_x</p:attrName>
                                        </p:attrNameLst>
                                      </p:cBhvr>
                                      <p:tavLst>
                                        <p:tav tm="0">
                                          <p:val>
                                            <p:strVal val="#ppt_x"/>
                                          </p:val>
                                        </p:tav>
                                        <p:tav tm="100000">
                                          <p:val>
                                            <p:strVal val="#ppt_x"/>
                                          </p:val>
                                        </p:tav>
                                      </p:tavLst>
                                    </p:anim>
                                    <p:anim calcmode="lin" valueType="num">
                                      <p:cBhvr additive="base">
                                        <p:cTn id="2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04664"/>
            <a:ext cx="8839200" cy="838200"/>
          </a:xfrm>
        </p:spPr>
        <p:txBody>
          <a:bodyPr>
            <a:normAutofit/>
          </a:bodyPr>
          <a:lstStyle/>
          <a:p>
            <a:r>
              <a:rPr lang="it-IT" b="1" dirty="0" smtClean="0">
                <a:solidFill>
                  <a:schemeClr val="bg2">
                    <a:lumMod val="75000"/>
                  </a:schemeClr>
                </a:solidFill>
                <a:latin typeface="Batang" pitchFamily="18" charset="-127"/>
                <a:ea typeface="Batang" pitchFamily="18" charset="-127"/>
                <a:cs typeface="Times New Roman" pitchFamily="18" charset="0"/>
              </a:rPr>
              <a:t>ROME'S FOUNDATION ANNIVERSARY</a:t>
            </a:r>
            <a:endParaRPr lang="it-IT" dirty="0">
              <a:solidFill>
                <a:schemeClr val="bg2">
                  <a:lumMod val="75000"/>
                </a:schemeClr>
              </a:solidFill>
              <a:latin typeface="Batang" pitchFamily="18" charset="-127"/>
              <a:ea typeface="Batang" pitchFamily="18" charset="-127"/>
              <a:cs typeface="Times New Roman" pitchFamily="18" charset="0"/>
            </a:endParaRPr>
          </a:p>
        </p:txBody>
      </p:sp>
      <p:sp>
        <p:nvSpPr>
          <p:cNvPr id="3" name="Segnaposto contenuto 2"/>
          <p:cNvSpPr>
            <a:spLocks noGrp="1"/>
          </p:cNvSpPr>
          <p:nvPr>
            <p:ph idx="1"/>
          </p:nvPr>
        </p:nvSpPr>
        <p:spPr>
          <a:xfrm>
            <a:off x="395536" y="1554162"/>
            <a:ext cx="8136904" cy="4755158"/>
          </a:xfrm>
        </p:spPr>
        <p:txBody>
          <a:bodyPr>
            <a:normAutofit lnSpcReduction="10000"/>
          </a:bodyPr>
          <a:lstStyle/>
          <a:p>
            <a:pPr>
              <a:buClr>
                <a:schemeClr val="bg2">
                  <a:lumMod val="75000"/>
                </a:schemeClr>
              </a:buClr>
              <a:buFont typeface="Arial" pitchFamily="34" charset="0"/>
              <a:buChar char="•"/>
            </a:pPr>
            <a:r>
              <a:rPr lang="en-US" dirty="0" smtClean="0">
                <a:solidFill>
                  <a:schemeClr val="bg1"/>
                </a:solidFill>
                <a:effectLst>
                  <a:outerShdw blurRad="38100" dist="38100" dir="2700000" algn="tl">
                    <a:srgbClr val="000000">
                      <a:alpha val="43137"/>
                    </a:srgbClr>
                  </a:outerShdw>
                </a:effectLst>
                <a:latin typeface="Calibri" pitchFamily="34" charset="0"/>
              </a:rPr>
              <a:t>In Italian “Natale di Roma</a:t>
            </a:r>
            <a:r>
              <a:rPr lang="en-US" dirty="0" smtClean="0">
                <a:solidFill>
                  <a:schemeClr val="bg1"/>
                </a:solidFill>
                <a:effectLst>
                  <a:outerShdw blurRad="38100" dist="38100" dir="2700000" algn="tl">
                    <a:srgbClr val="000000">
                      <a:alpha val="43137"/>
                    </a:srgbClr>
                  </a:outerShdw>
                </a:effectLst>
                <a:latin typeface="Calibri" pitchFamily="34" charset="0"/>
              </a:rPr>
              <a:t>” </a:t>
            </a:r>
            <a:r>
              <a:rPr lang="en-US" dirty="0" smtClean="0">
                <a:solidFill>
                  <a:schemeClr val="bg1"/>
                </a:solidFill>
                <a:effectLst>
                  <a:outerShdw blurRad="38100" dist="38100" dir="2700000" algn="tl">
                    <a:srgbClr val="000000">
                      <a:alpha val="43137"/>
                    </a:srgbClr>
                  </a:outerShdw>
                </a:effectLst>
                <a:latin typeface="Calibri" pitchFamily="34" charset="0"/>
              </a:rPr>
              <a:t>is the anniversary of the foundation of </a:t>
            </a:r>
            <a:r>
              <a:rPr lang="en-US" dirty="0" smtClean="0">
                <a:solidFill>
                  <a:schemeClr val="bg1"/>
                </a:solidFill>
                <a:effectLst>
                  <a:outerShdw blurRad="38100" dist="38100" dir="2700000" algn="tl">
                    <a:srgbClr val="000000">
                      <a:alpha val="43137"/>
                    </a:srgbClr>
                  </a:outerShdw>
                </a:effectLst>
                <a:latin typeface="Calibri" pitchFamily="34" charset="0"/>
              </a:rPr>
              <a:t>Rome.</a:t>
            </a:r>
            <a:r>
              <a:rPr lang="en-US" baseline="0" dirty="0" smtClean="0">
                <a:solidFill>
                  <a:schemeClr val="bg1"/>
                </a:solidFill>
                <a:effectLst>
                  <a:outerShdw blurRad="38100" dist="38100" dir="2700000" algn="tl">
                    <a:srgbClr val="000000">
                      <a:alpha val="43137"/>
                    </a:srgbClr>
                  </a:outerShdw>
                </a:effectLst>
                <a:latin typeface="Calibri" pitchFamily="34" charset="0"/>
              </a:rPr>
              <a:t> A</a:t>
            </a:r>
            <a:r>
              <a:rPr lang="en-US" dirty="0" smtClean="0">
                <a:solidFill>
                  <a:schemeClr val="bg1"/>
                </a:solidFill>
                <a:effectLst>
                  <a:outerShdw blurRad="38100" dist="38100" dir="2700000" algn="tl">
                    <a:srgbClr val="000000">
                      <a:alpha val="43137"/>
                    </a:srgbClr>
                  </a:outerShdw>
                </a:effectLst>
                <a:latin typeface="Calibri" pitchFamily="34" charset="0"/>
              </a:rPr>
              <a:t>ccording </a:t>
            </a:r>
            <a:r>
              <a:rPr lang="en-US" dirty="0" smtClean="0">
                <a:solidFill>
                  <a:schemeClr val="bg1"/>
                </a:solidFill>
                <a:effectLst>
                  <a:outerShdw blurRad="38100" dist="38100" dir="2700000" algn="tl">
                    <a:srgbClr val="000000">
                      <a:alpha val="43137"/>
                    </a:srgbClr>
                  </a:outerShdw>
                </a:effectLst>
                <a:latin typeface="Calibri" pitchFamily="34" charset="0"/>
              </a:rPr>
              <a:t>to the legend Rome wad founded by Romulus on April 21th in the year 753 a.C. </a:t>
            </a:r>
          </a:p>
          <a:p>
            <a:pPr>
              <a:buClr>
                <a:schemeClr val="bg2">
                  <a:lumMod val="75000"/>
                </a:schemeClr>
              </a:buClr>
              <a:buFont typeface="Arial" pitchFamily="34" charset="0"/>
              <a:buChar char="•"/>
            </a:pPr>
            <a:r>
              <a:rPr lang="en-US" dirty="0" smtClean="0">
                <a:solidFill>
                  <a:schemeClr val="bg1"/>
                </a:solidFill>
                <a:effectLst>
                  <a:outerShdw blurRad="38100" dist="38100" dir="2700000" algn="tl">
                    <a:srgbClr val="000000">
                      <a:alpha val="43137"/>
                    </a:srgbClr>
                  </a:outerShdw>
                </a:effectLst>
                <a:latin typeface="Calibri" pitchFamily="34" charset="0"/>
              </a:rPr>
              <a:t>This event is important because in the latest </a:t>
            </a:r>
            <a:r>
              <a:rPr lang="en-US" dirty="0" smtClean="0">
                <a:solidFill>
                  <a:schemeClr val="bg1"/>
                </a:solidFill>
                <a:effectLst>
                  <a:outerShdw blurRad="38100" dist="38100" dir="2700000" algn="tl">
                    <a:srgbClr val="000000">
                      <a:alpha val="43137"/>
                    </a:srgbClr>
                  </a:outerShdw>
                </a:effectLst>
                <a:latin typeface="Calibri" pitchFamily="34" charset="0"/>
              </a:rPr>
              <a:t>edition </a:t>
            </a:r>
            <a:r>
              <a:rPr lang="it-IT" dirty="0" smtClean="0">
                <a:solidFill>
                  <a:schemeClr val="bg1"/>
                </a:solidFill>
                <a:latin typeface="Calibri" pitchFamily="34" charset="0"/>
              </a:rPr>
              <a:t>Vittorio </a:t>
            </a:r>
            <a:r>
              <a:rPr lang="it-IT" dirty="0" err="1" smtClean="0">
                <a:solidFill>
                  <a:schemeClr val="bg1"/>
                </a:solidFill>
                <a:latin typeface="Calibri" pitchFamily="34" charset="0"/>
              </a:rPr>
              <a:t>Storaro</a:t>
            </a:r>
            <a:r>
              <a:rPr lang="it-IT" dirty="0" smtClean="0">
                <a:solidFill>
                  <a:schemeClr val="bg1"/>
                </a:solidFill>
                <a:latin typeface="Calibri" pitchFamily="34" charset="0"/>
              </a:rPr>
              <a:t> , Oscar </a:t>
            </a:r>
            <a:r>
              <a:rPr lang="it-IT" dirty="0" err="1" smtClean="0">
                <a:solidFill>
                  <a:schemeClr val="bg1"/>
                </a:solidFill>
                <a:latin typeface="Calibri" pitchFamily="34" charset="0"/>
              </a:rPr>
              <a:t>winner</a:t>
            </a:r>
            <a:r>
              <a:rPr lang="it-IT" dirty="0" smtClean="0">
                <a:solidFill>
                  <a:schemeClr val="bg1"/>
                </a:solidFill>
                <a:latin typeface="Calibri" pitchFamily="34" charset="0"/>
              </a:rPr>
              <a:t>, </a:t>
            </a:r>
            <a:r>
              <a:rPr lang="it-IT" dirty="0" err="1" smtClean="0">
                <a:solidFill>
                  <a:schemeClr val="bg1"/>
                </a:solidFill>
                <a:effectLst>
                  <a:outerShdw blurRad="38100" dist="38100" dir="2700000" algn="tl">
                    <a:srgbClr val="000000">
                      <a:alpha val="43137"/>
                    </a:srgbClr>
                  </a:outerShdw>
                </a:effectLst>
                <a:latin typeface="Calibri" pitchFamily="34" charset="0"/>
              </a:rPr>
              <a:t>with</a:t>
            </a:r>
            <a:r>
              <a:rPr lang="it-IT" dirty="0" smtClean="0">
                <a:solidFill>
                  <a:schemeClr val="bg1"/>
                </a:solidFill>
                <a:effectLst>
                  <a:outerShdw blurRad="38100" dist="38100" dir="2700000" algn="tl">
                    <a:srgbClr val="000000">
                      <a:alpha val="43137"/>
                    </a:srgbClr>
                  </a:outerShdw>
                </a:effectLst>
                <a:latin typeface="Calibri" pitchFamily="34" charset="0"/>
              </a:rPr>
              <a:t> the help </a:t>
            </a:r>
            <a:r>
              <a:rPr lang="it-IT" dirty="0" err="1" smtClean="0">
                <a:solidFill>
                  <a:schemeClr val="bg1"/>
                </a:solidFill>
                <a:effectLst>
                  <a:outerShdw blurRad="38100" dist="38100" dir="2700000" algn="tl">
                    <a:srgbClr val="000000">
                      <a:alpha val="43137"/>
                    </a:srgbClr>
                  </a:outerShdw>
                </a:effectLst>
                <a:latin typeface="Calibri" pitchFamily="34" charset="0"/>
              </a:rPr>
              <a:t>of</a:t>
            </a:r>
            <a:r>
              <a:rPr lang="it-IT" dirty="0" smtClean="0">
                <a:solidFill>
                  <a:schemeClr val="bg1"/>
                </a:solidFill>
                <a:effectLst>
                  <a:outerShdw blurRad="38100" dist="38100" dir="2700000" algn="tl">
                    <a:srgbClr val="000000">
                      <a:alpha val="43137"/>
                    </a:srgbClr>
                  </a:outerShdw>
                </a:effectLst>
                <a:latin typeface="Calibri" pitchFamily="34" charset="0"/>
              </a:rPr>
              <a:t> </a:t>
            </a:r>
            <a:r>
              <a:rPr lang="it-IT" dirty="0" err="1" smtClean="0">
                <a:solidFill>
                  <a:schemeClr val="bg1"/>
                </a:solidFill>
                <a:effectLst>
                  <a:outerShdw blurRad="38100" dist="38100" dir="2700000" algn="tl">
                    <a:srgbClr val="000000">
                      <a:alpha val="43137"/>
                    </a:srgbClr>
                  </a:outerShdw>
                </a:effectLst>
                <a:latin typeface="Calibri" pitchFamily="34" charset="0"/>
              </a:rPr>
              <a:t>his</a:t>
            </a:r>
            <a:r>
              <a:rPr lang="it-IT" dirty="0" smtClean="0">
                <a:solidFill>
                  <a:schemeClr val="bg1"/>
                </a:solidFill>
                <a:effectLst>
                  <a:outerShdw blurRad="38100" dist="38100" dir="2700000" algn="tl">
                    <a:srgbClr val="000000">
                      <a:alpha val="43137"/>
                    </a:srgbClr>
                  </a:outerShdw>
                </a:effectLst>
                <a:latin typeface="Calibri" pitchFamily="34" charset="0"/>
              </a:rPr>
              <a:t> </a:t>
            </a:r>
            <a:r>
              <a:rPr lang="it-IT" dirty="0" err="1" smtClean="0">
                <a:solidFill>
                  <a:schemeClr val="bg1"/>
                </a:solidFill>
                <a:latin typeface="Calibri" pitchFamily="34" charset="0"/>
              </a:rPr>
              <a:t>daughter</a:t>
            </a:r>
            <a:r>
              <a:rPr lang="it-IT" dirty="0" smtClean="0">
                <a:solidFill>
                  <a:schemeClr val="bg1"/>
                </a:solidFill>
                <a:latin typeface="Calibri" pitchFamily="34" charset="0"/>
              </a:rPr>
              <a:t>, Francesca </a:t>
            </a:r>
            <a:r>
              <a:rPr lang="it-IT" dirty="0" err="1" smtClean="0">
                <a:solidFill>
                  <a:schemeClr val="bg1"/>
                </a:solidFill>
                <a:latin typeface="Calibri" pitchFamily="34" charset="0"/>
              </a:rPr>
              <a:t>Storaro</a:t>
            </a:r>
            <a:r>
              <a:rPr lang="it-IT" dirty="0" smtClean="0">
                <a:solidFill>
                  <a:schemeClr val="bg1"/>
                </a:solidFill>
                <a:effectLst>
                  <a:outerShdw blurRad="38100" dist="38100" dir="2700000" algn="tl">
                    <a:srgbClr val="000000">
                      <a:alpha val="43137"/>
                    </a:srgbClr>
                  </a:outerShdw>
                </a:effectLst>
                <a:latin typeface="Calibri" pitchFamily="34" charset="0"/>
              </a:rPr>
              <a:t>, lit the entire “</a:t>
            </a:r>
            <a:r>
              <a:rPr lang="en-US" dirty="0" smtClean="0">
                <a:solidFill>
                  <a:schemeClr val="bg1"/>
                </a:solidFill>
                <a:effectLst>
                  <a:outerShdw blurRad="38100" dist="38100" dir="2700000" algn="tl">
                    <a:srgbClr val="000000">
                      <a:alpha val="43137"/>
                    </a:srgbClr>
                  </a:outerShdw>
                </a:effectLst>
                <a:latin typeface="Calibri" pitchFamily="34" charset="0"/>
              </a:rPr>
              <a:t>Imperial Forums” using approximately 300 LEDs </a:t>
            </a:r>
            <a:r>
              <a:rPr lang="en-US" dirty="0" smtClean="0">
                <a:solidFill>
                  <a:schemeClr val="bg1"/>
                </a:solidFill>
                <a:effectLst>
                  <a:outerShdw blurRad="38100" dist="38100" dir="2700000" algn="tl">
                    <a:srgbClr val="000000">
                      <a:alpha val="43137"/>
                    </a:srgbClr>
                  </a:outerShdw>
                </a:effectLst>
                <a:latin typeface="Calibri" pitchFamily="34" charset="0"/>
              </a:rPr>
              <a:t>creating a </a:t>
            </a:r>
            <a:r>
              <a:rPr lang="en-US" dirty="0" smtClean="0">
                <a:solidFill>
                  <a:schemeClr val="bg1"/>
                </a:solidFill>
                <a:effectLst>
                  <a:outerShdw blurRad="38100" dist="38100" dir="2700000" algn="tl">
                    <a:srgbClr val="000000">
                      <a:alpha val="43137"/>
                    </a:srgbClr>
                  </a:outerShdw>
                </a:effectLst>
                <a:latin typeface="Calibri" pitchFamily="34" charset="0"/>
              </a:rPr>
              <a:t>spectacular and </a:t>
            </a:r>
            <a:r>
              <a:rPr lang="en-US" dirty="0" smtClean="0">
                <a:solidFill>
                  <a:schemeClr val="bg1"/>
                </a:solidFill>
                <a:effectLst>
                  <a:outerShdw blurRad="38100" dist="38100" dir="2700000" algn="tl">
                    <a:srgbClr val="000000">
                      <a:alpha val="43137"/>
                    </a:srgbClr>
                  </a:outerShdw>
                </a:effectLst>
                <a:latin typeface="Calibri" pitchFamily="34" charset="0"/>
              </a:rPr>
              <a:t>breathtaking </a:t>
            </a:r>
            <a:r>
              <a:rPr lang="en-US" dirty="0" smtClean="0">
                <a:solidFill>
                  <a:schemeClr val="bg1"/>
                </a:solidFill>
                <a:effectLst>
                  <a:outerShdw blurRad="38100" dist="38100" dir="2700000" algn="tl">
                    <a:srgbClr val="000000">
                      <a:alpha val="43137"/>
                    </a:srgbClr>
                  </a:outerShdw>
                </a:effectLst>
                <a:latin typeface="Calibri" pitchFamily="34" charset="0"/>
              </a:rPr>
              <a:t>atmosphere.</a:t>
            </a:r>
          </a:p>
          <a:p>
            <a:pPr>
              <a:buNone/>
            </a:pPr>
            <a:endParaRPr lang="en-US" dirty="0" smtClean="0">
              <a:solidFill>
                <a:schemeClr val="bg2">
                  <a:lumMod val="50000"/>
                </a:schemeClr>
              </a:solidFill>
            </a:endParaRPr>
          </a:p>
        </p:txBody>
      </p:sp>
      <p:sp>
        <p:nvSpPr>
          <p:cNvPr id="6" name="7 Rectángulo"/>
          <p:cNvSpPr/>
          <p:nvPr/>
        </p:nvSpPr>
        <p:spPr>
          <a:xfrm>
            <a:off x="107504" y="116632"/>
            <a:ext cx="8928992" cy="6624736"/>
          </a:xfrm>
          <a:prstGeom prst="rect">
            <a:avLst/>
          </a:prstGeom>
          <a:noFill/>
          <a:ln w="381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esktop\Agenzia ANSA su Twitter_ _#Fori imperiali_ accese a #Roma le luci di #Storaro, illuminazione da #Oscar FOTO http___t.co_C3McNA5pti http___t.co_1I9l4EJCbz__files\CDJImxVW8AMRu9D.jpg"/>
          <p:cNvPicPr>
            <a:picLocks noChangeAspect="1" noChangeArrowheads="1"/>
          </p:cNvPicPr>
          <p:nvPr/>
        </p:nvPicPr>
        <p:blipFill>
          <a:blip r:embed="rId2" cstate="print"/>
          <a:srcRect/>
          <a:stretch>
            <a:fillRect/>
          </a:stretch>
        </p:blipFill>
        <p:spPr bwMode="auto">
          <a:xfrm>
            <a:off x="395536" y="1988840"/>
            <a:ext cx="3996000" cy="2664000"/>
          </a:xfrm>
          <a:prstGeom prst="rect">
            <a:avLst/>
          </a:prstGeom>
          <a:noFill/>
          <a:effectLst>
            <a:glow rad="139700">
              <a:schemeClr val="bg1">
                <a:alpha val="40000"/>
              </a:schemeClr>
            </a:glow>
          </a:effectLst>
        </p:spPr>
      </p:pic>
      <p:pic>
        <p:nvPicPr>
          <p:cNvPr id="1026" name="Picture 2" descr="C:\Users\user\Desktop\Agenzia ANSA su Twitter_ _#Fori imperiali_ accese a #Roma le luci di #Storaro, illuminazione da #Oscar FOTO http___t.co_C3McNA5pti http___t.co_1I9l4EJCbz__files\CDJImzHWAAEn2dM.jpg"/>
          <p:cNvPicPr>
            <a:picLocks noChangeAspect="1" noChangeArrowheads="1"/>
          </p:cNvPicPr>
          <p:nvPr/>
        </p:nvPicPr>
        <p:blipFill>
          <a:blip r:embed="rId3" cstate="print"/>
          <a:srcRect/>
          <a:stretch>
            <a:fillRect/>
          </a:stretch>
        </p:blipFill>
        <p:spPr bwMode="auto">
          <a:xfrm>
            <a:off x="4608448" y="332952"/>
            <a:ext cx="3996000" cy="2664000"/>
          </a:xfrm>
          <a:prstGeom prst="rect">
            <a:avLst/>
          </a:prstGeom>
          <a:noFill/>
          <a:effectLst>
            <a:glow rad="139700">
              <a:schemeClr val="bg1">
                <a:alpha val="40000"/>
              </a:schemeClr>
            </a:glow>
          </a:effectLst>
        </p:spPr>
      </p:pic>
      <p:sp>
        <p:nvSpPr>
          <p:cNvPr id="7" name="7 Rectángulo"/>
          <p:cNvSpPr/>
          <p:nvPr/>
        </p:nvSpPr>
        <p:spPr>
          <a:xfrm>
            <a:off x="107504" y="116632"/>
            <a:ext cx="8928992" cy="6624736"/>
          </a:xfrm>
          <a:prstGeom prst="rect">
            <a:avLst/>
          </a:prstGeom>
          <a:noFill/>
          <a:ln w="381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27" name="Picture 3" descr="C:\Users\user\Desktop\Agenzia ANSA su Twitter_ _#Fori imperiali_ accese a #Roma le luci di #Storaro, illuminazione da #Oscar FOTO http___t.co_C3McNA5pti http___t.co_1I9l4EJCbz__files\CDJIm3hW4AAGQDr.jpg"/>
          <p:cNvPicPr>
            <a:picLocks noChangeAspect="1" noChangeArrowheads="1"/>
          </p:cNvPicPr>
          <p:nvPr/>
        </p:nvPicPr>
        <p:blipFill>
          <a:blip r:embed="rId4" cstate="print"/>
          <a:srcRect/>
          <a:stretch>
            <a:fillRect/>
          </a:stretch>
        </p:blipFill>
        <p:spPr bwMode="auto">
          <a:xfrm>
            <a:off x="4608448" y="3501008"/>
            <a:ext cx="3996000" cy="2664000"/>
          </a:xfrm>
          <a:prstGeom prst="rect">
            <a:avLst/>
          </a:prstGeom>
          <a:noFill/>
          <a:effectLst>
            <a:glow rad="139700">
              <a:schemeClr val="bg1">
                <a:alpha val="40000"/>
              </a:schemeClr>
            </a:glow>
          </a:effectLst>
        </p:spPr>
      </p:pic>
      <p:sp>
        <p:nvSpPr>
          <p:cNvPr id="8" name="Rettangolo 7"/>
          <p:cNvSpPr/>
          <p:nvPr/>
        </p:nvSpPr>
        <p:spPr>
          <a:xfrm>
            <a:off x="323528" y="476672"/>
            <a:ext cx="4392488" cy="1323439"/>
          </a:xfrm>
          <a:prstGeom prst="rect">
            <a:avLst/>
          </a:prstGeom>
        </p:spPr>
        <p:txBody>
          <a:bodyPr wrap="square">
            <a:spAutoFit/>
          </a:bodyPr>
          <a:lstStyle/>
          <a:p>
            <a:pPr algn="ctr"/>
            <a:r>
              <a:rPr lang="en-US" sz="4000" b="1" i="1" dirty="0" smtClean="0">
                <a:solidFill>
                  <a:schemeClr val="bg1"/>
                </a:solidFill>
                <a:latin typeface="Batang" pitchFamily="18" charset="-127"/>
                <a:ea typeface="Batang" pitchFamily="18" charset="-127"/>
              </a:rPr>
              <a:t>Here are some pics:</a:t>
            </a:r>
            <a:endParaRPr lang="it-IT" sz="4000" b="1" i="1" dirty="0">
              <a:latin typeface="Batang" pitchFamily="18" charset="-127"/>
              <a:ea typeface="Batang" pitchFamily="18" charset="-127"/>
            </a:endParaRPr>
          </a:p>
        </p:txBody>
      </p:sp>
      <p:sp>
        <p:nvSpPr>
          <p:cNvPr id="9" name="CasellaDiTesto 8"/>
          <p:cNvSpPr txBox="1"/>
          <p:nvPr/>
        </p:nvSpPr>
        <p:spPr>
          <a:xfrm>
            <a:off x="5292080" y="3068960"/>
            <a:ext cx="2448272" cy="400110"/>
          </a:xfrm>
          <a:prstGeom prst="rect">
            <a:avLst/>
          </a:prstGeom>
          <a:noFill/>
        </p:spPr>
        <p:txBody>
          <a:bodyPr wrap="square" rtlCol="0">
            <a:spAutoFit/>
          </a:bodyPr>
          <a:lstStyle/>
          <a:p>
            <a:pPr algn="ctr"/>
            <a:r>
              <a:rPr lang="it-IT" sz="2000" i="1" dirty="0" smtClean="0">
                <a:solidFill>
                  <a:schemeClr val="bg1"/>
                </a:solidFill>
                <a:effectLst>
                  <a:outerShdw blurRad="38100" dist="38100" dir="2700000" algn="tl">
                    <a:srgbClr val="000000">
                      <a:alpha val="43137"/>
                    </a:srgbClr>
                  </a:outerShdw>
                </a:effectLst>
                <a:latin typeface="Calibri" pitchFamily="34" charset="0"/>
              </a:rPr>
              <a:t>Foro Di traiano</a:t>
            </a:r>
            <a:endParaRPr lang="it-IT" sz="2000" i="1" dirty="0">
              <a:solidFill>
                <a:schemeClr val="bg1"/>
              </a:solidFill>
              <a:effectLst>
                <a:outerShdw blurRad="38100" dist="38100" dir="2700000" algn="tl">
                  <a:srgbClr val="000000">
                    <a:alpha val="43137"/>
                  </a:srgbClr>
                </a:outerShdw>
              </a:effectLst>
              <a:latin typeface="Calibri" pitchFamily="34" charset="0"/>
            </a:endParaRPr>
          </a:p>
        </p:txBody>
      </p:sp>
      <p:sp>
        <p:nvSpPr>
          <p:cNvPr id="10" name="CasellaDiTesto 9"/>
          <p:cNvSpPr txBox="1"/>
          <p:nvPr/>
        </p:nvSpPr>
        <p:spPr>
          <a:xfrm>
            <a:off x="1115616" y="4869160"/>
            <a:ext cx="2448272" cy="707886"/>
          </a:xfrm>
          <a:prstGeom prst="rect">
            <a:avLst/>
          </a:prstGeom>
          <a:noFill/>
        </p:spPr>
        <p:txBody>
          <a:bodyPr wrap="square" rtlCol="0">
            <a:spAutoFit/>
          </a:bodyPr>
          <a:lstStyle/>
          <a:p>
            <a:pPr algn="ctr"/>
            <a:r>
              <a:rPr lang="it-IT" sz="2000" i="1" dirty="0" smtClean="0">
                <a:solidFill>
                  <a:schemeClr val="bg1"/>
                </a:solidFill>
                <a:effectLst>
                  <a:outerShdw blurRad="38100" dist="38100" dir="2700000" algn="tl">
                    <a:srgbClr val="000000">
                      <a:alpha val="43137"/>
                    </a:srgbClr>
                  </a:outerShdw>
                </a:effectLst>
                <a:latin typeface="Calibri" pitchFamily="34" charset="0"/>
              </a:rPr>
              <a:t>Temple of Marte Ultore</a:t>
            </a:r>
            <a:endParaRPr lang="it-IT" sz="2000" i="1" dirty="0">
              <a:solidFill>
                <a:schemeClr val="bg1"/>
              </a:solidFill>
              <a:effectLst>
                <a:outerShdw blurRad="38100" dist="38100" dir="2700000" algn="tl">
                  <a:srgbClr val="000000">
                    <a:alpha val="43137"/>
                  </a:srgbClr>
                </a:outerShdw>
              </a:effectLst>
              <a:latin typeface="Calibri" pitchFamily="34" charset="0"/>
            </a:endParaRPr>
          </a:p>
        </p:txBody>
      </p:sp>
      <p:sp>
        <p:nvSpPr>
          <p:cNvPr id="11" name="CasellaDiTesto 10"/>
          <p:cNvSpPr txBox="1"/>
          <p:nvPr/>
        </p:nvSpPr>
        <p:spPr>
          <a:xfrm>
            <a:off x="5364088" y="6237312"/>
            <a:ext cx="2448272" cy="400110"/>
          </a:xfrm>
          <a:prstGeom prst="rect">
            <a:avLst/>
          </a:prstGeom>
          <a:noFill/>
        </p:spPr>
        <p:txBody>
          <a:bodyPr wrap="square" rtlCol="0">
            <a:spAutoFit/>
          </a:bodyPr>
          <a:lstStyle/>
          <a:p>
            <a:pPr algn="ctr"/>
            <a:r>
              <a:rPr lang="it-IT" sz="2000" i="1" dirty="0" smtClean="0">
                <a:solidFill>
                  <a:schemeClr val="bg1"/>
                </a:solidFill>
                <a:effectLst>
                  <a:outerShdw blurRad="38100" dist="38100" dir="2700000" algn="tl">
                    <a:srgbClr val="000000">
                      <a:alpha val="43137"/>
                    </a:srgbClr>
                  </a:outerShdw>
                </a:effectLst>
                <a:latin typeface="Calibri" pitchFamily="34" charset="0"/>
              </a:rPr>
              <a:t>Foro Di Augusto</a:t>
            </a:r>
            <a:endParaRPr lang="it-IT" sz="2000" i="1"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wipe(down)">
                                      <p:cBhvr>
                                        <p:cTn id="26" dur="580">
                                          <p:stCondLst>
                                            <p:cond delay="0"/>
                                          </p:stCondLst>
                                        </p:cTn>
                                        <p:tgtEl>
                                          <p:spTgt spid="1026"/>
                                        </p:tgtEl>
                                      </p:cBhvr>
                                    </p:animEffect>
                                    <p:anim calcmode="lin" valueType="num">
                                      <p:cBhvr>
                                        <p:cTn id="2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2" dur="26">
                                          <p:stCondLst>
                                            <p:cond delay="650"/>
                                          </p:stCondLst>
                                        </p:cTn>
                                        <p:tgtEl>
                                          <p:spTgt spid="1026"/>
                                        </p:tgtEl>
                                      </p:cBhvr>
                                      <p:to x="100000" y="60000"/>
                                    </p:animScale>
                                    <p:animScale>
                                      <p:cBhvr>
                                        <p:cTn id="33" dur="166" decel="50000">
                                          <p:stCondLst>
                                            <p:cond delay="676"/>
                                          </p:stCondLst>
                                        </p:cTn>
                                        <p:tgtEl>
                                          <p:spTgt spid="1026"/>
                                        </p:tgtEl>
                                      </p:cBhvr>
                                      <p:to x="100000" y="100000"/>
                                    </p:animScale>
                                    <p:animScale>
                                      <p:cBhvr>
                                        <p:cTn id="34" dur="26">
                                          <p:stCondLst>
                                            <p:cond delay="1312"/>
                                          </p:stCondLst>
                                        </p:cTn>
                                        <p:tgtEl>
                                          <p:spTgt spid="1026"/>
                                        </p:tgtEl>
                                      </p:cBhvr>
                                      <p:to x="100000" y="80000"/>
                                    </p:animScale>
                                    <p:animScale>
                                      <p:cBhvr>
                                        <p:cTn id="35" dur="166" decel="50000">
                                          <p:stCondLst>
                                            <p:cond delay="1338"/>
                                          </p:stCondLst>
                                        </p:cTn>
                                        <p:tgtEl>
                                          <p:spTgt spid="1026"/>
                                        </p:tgtEl>
                                      </p:cBhvr>
                                      <p:to x="100000" y="100000"/>
                                    </p:animScale>
                                    <p:animScale>
                                      <p:cBhvr>
                                        <p:cTn id="36" dur="26">
                                          <p:stCondLst>
                                            <p:cond delay="1642"/>
                                          </p:stCondLst>
                                        </p:cTn>
                                        <p:tgtEl>
                                          <p:spTgt spid="1026"/>
                                        </p:tgtEl>
                                      </p:cBhvr>
                                      <p:to x="100000" y="90000"/>
                                    </p:animScale>
                                    <p:animScale>
                                      <p:cBhvr>
                                        <p:cTn id="37" dur="166" decel="50000">
                                          <p:stCondLst>
                                            <p:cond delay="1668"/>
                                          </p:stCondLst>
                                        </p:cTn>
                                        <p:tgtEl>
                                          <p:spTgt spid="1026"/>
                                        </p:tgtEl>
                                      </p:cBhvr>
                                      <p:to x="100000" y="100000"/>
                                    </p:animScale>
                                    <p:animScale>
                                      <p:cBhvr>
                                        <p:cTn id="38" dur="26">
                                          <p:stCondLst>
                                            <p:cond delay="1808"/>
                                          </p:stCondLst>
                                        </p:cTn>
                                        <p:tgtEl>
                                          <p:spTgt spid="1026"/>
                                        </p:tgtEl>
                                      </p:cBhvr>
                                      <p:to x="100000" y="95000"/>
                                    </p:animScale>
                                    <p:animScale>
                                      <p:cBhvr>
                                        <p:cTn id="39" dur="166" decel="50000">
                                          <p:stCondLst>
                                            <p:cond delay="1834"/>
                                          </p:stCondLst>
                                        </p:cTn>
                                        <p:tgtEl>
                                          <p:spTgt spid="1026"/>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1000" fill="hold"/>
                                        <p:tgtEl>
                                          <p:spTgt spid="11"/>
                                        </p:tgtEl>
                                        <p:attrNameLst>
                                          <p:attrName>ppt_x</p:attrName>
                                        </p:attrNameLst>
                                      </p:cBhvr>
                                      <p:tavLst>
                                        <p:tav tm="0">
                                          <p:val>
                                            <p:strVal val="#ppt_x-.2"/>
                                          </p:val>
                                        </p:tav>
                                        <p:tav tm="100000">
                                          <p:val>
                                            <p:strVal val="#ppt_x"/>
                                          </p:val>
                                        </p:tav>
                                      </p:tavLst>
                                    </p:anim>
                                    <p:anim calcmode="lin" valueType="num">
                                      <p:cBhvr>
                                        <p:cTn id="61"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1"/>
                                        </p:tgtEl>
                                      </p:cBhvr>
                                    </p:animEffect>
                                  </p:childTnLst>
                                </p:cTn>
                              </p:par>
                              <p:par>
                                <p:cTn id="63" presetID="29" presetClass="entr" presetSubtype="0" fill="hold" nodeType="withEffect">
                                  <p:stCondLst>
                                    <p:cond delay="0"/>
                                  </p:stCondLst>
                                  <p:childTnLst>
                                    <p:set>
                                      <p:cBhvr>
                                        <p:cTn id="64" dur="1" fill="hold">
                                          <p:stCondLst>
                                            <p:cond delay="0"/>
                                          </p:stCondLst>
                                        </p:cTn>
                                        <p:tgtEl>
                                          <p:spTgt spid="1027"/>
                                        </p:tgtEl>
                                        <p:attrNameLst>
                                          <p:attrName>style.visibility</p:attrName>
                                        </p:attrNameLst>
                                      </p:cBhvr>
                                      <p:to>
                                        <p:strVal val="visible"/>
                                      </p:to>
                                    </p:set>
                                    <p:anim calcmode="lin" valueType="num">
                                      <p:cBhvr>
                                        <p:cTn id="65" dur="1000" fill="hold"/>
                                        <p:tgtEl>
                                          <p:spTgt spid="1027"/>
                                        </p:tgtEl>
                                        <p:attrNameLst>
                                          <p:attrName>ppt_x</p:attrName>
                                        </p:attrNameLst>
                                      </p:cBhvr>
                                      <p:tavLst>
                                        <p:tav tm="0">
                                          <p:val>
                                            <p:strVal val="#ppt_x-.2"/>
                                          </p:val>
                                        </p:tav>
                                        <p:tav tm="100000">
                                          <p:val>
                                            <p:strVal val="#ppt_x"/>
                                          </p:val>
                                        </p:tav>
                                      </p:tavLst>
                                    </p:anim>
                                    <p:anim calcmode="lin" valueType="num">
                                      <p:cBhvr>
                                        <p:cTn id="66" dur="1000" fill="hold"/>
                                        <p:tgtEl>
                                          <p:spTgt spid="1027"/>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126346"/>
            <a:ext cx="7962108" cy="1214422"/>
          </a:xfrm>
        </p:spPr>
        <p:txBody>
          <a:bodyPr>
            <a:noAutofit/>
          </a:bodyPr>
          <a:lstStyle/>
          <a:p>
            <a:r>
              <a:rPr lang="it-IT"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it-IT" sz="4000" cap="none" dirty="0" smtClean="0">
                <a:solidFill>
                  <a:schemeClr val="bg1"/>
                </a:solidFill>
                <a:latin typeface="Verdana" panose="020B0604030504040204" pitchFamily="34" charset="0"/>
                <a:ea typeface="Verdana" panose="020B0604030504040204" pitchFamily="34" charset="0"/>
                <a:cs typeface="Verdana" panose="020B0604030504040204" pitchFamily="34" charset="0"/>
              </a:rPr>
              <a:t>nterview</a:t>
            </a:r>
            <a:r>
              <a:rPr lang="it-IT"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a:t>
            </a:r>
            <a:r>
              <a:rPr lang="it-IT" sz="4000" cap="none" dirty="0" smtClean="0">
                <a:solidFill>
                  <a:schemeClr val="bg1"/>
                </a:solidFill>
                <a:latin typeface="Verdana" panose="020B0604030504040204" pitchFamily="34" charset="0"/>
                <a:ea typeface="Verdana" panose="020B0604030504040204" pitchFamily="34" charset="0"/>
                <a:cs typeface="Verdana" panose="020B0604030504040204" pitchFamily="34" charset="0"/>
              </a:rPr>
              <a:t>ith</a:t>
            </a:r>
            <a:r>
              <a:rPr lang="it-IT" sz="4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it-IT" sz="4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S</a:t>
            </a:r>
            <a:r>
              <a:rPr lang="it-IT" sz="4000" cap="none"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huji </a:t>
            </a:r>
            <a:r>
              <a:rPr lang="it-IT" sz="4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N</a:t>
            </a:r>
            <a:r>
              <a:rPr lang="it-IT" sz="4000" cap="none"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akamura</a:t>
            </a:r>
            <a:endParaRPr lang="it-IT" sz="4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ottotitolo 2"/>
          <p:cNvSpPr>
            <a:spLocks noGrp="1"/>
          </p:cNvSpPr>
          <p:nvPr>
            <p:ph type="subTitle" idx="1"/>
          </p:nvPr>
        </p:nvSpPr>
        <p:spPr>
          <a:xfrm>
            <a:off x="277010" y="4149080"/>
            <a:ext cx="8759486" cy="2660371"/>
          </a:xfrm>
        </p:spPr>
        <p:txBody>
          <a:bodyPr>
            <a:normAutofit/>
          </a:bodyPr>
          <a:lstStyle/>
          <a:p>
            <a:pPr algn="l"/>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Where were you when you heard the news?</a:t>
            </a:r>
          </a:p>
          <a:p>
            <a:pPr algn="l"/>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What was your initial reaction on hearing the news?</a:t>
            </a:r>
          </a:p>
          <a:p>
            <a:pPr algn="l"/>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Did you ever imagine it would become so important?</a:t>
            </a:r>
          </a:p>
          <a:p>
            <a:pPr algn="l"/>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What gave you the courage to continue and make it happen?</a:t>
            </a:r>
          </a:p>
          <a:p>
            <a:pPr algn="l"/>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And what advice do you have for students who are just starting out?</a:t>
            </a:r>
          </a:p>
          <a:p>
            <a:pPr algn="l"/>
            <a:endParaRPr lang="it-IT" sz="1600" b="1" dirty="0" smtClean="0">
              <a:solidFill>
                <a:schemeClr val="tx1"/>
              </a:solidFill>
            </a:endParaRPr>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462630">
            <a:off x="5093413" y="1650017"/>
            <a:ext cx="3019593" cy="2162255"/>
          </a:xfrm>
          <a:prstGeom prst="rect">
            <a:avLst/>
          </a:prstGeom>
          <a:ln>
            <a:noFill/>
          </a:ln>
          <a:effectLst>
            <a:softEdge rad="112500"/>
          </a:effectLst>
        </p:spPr>
      </p:pic>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21000652">
            <a:off x="673955" y="1682328"/>
            <a:ext cx="3300192" cy="2200128"/>
          </a:xfrm>
          <a:prstGeom prst="rect">
            <a:avLst/>
          </a:prstGeom>
          <a:ln>
            <a:noFill/>
          </a:ln>
          <a:effectLst>
            <a:softEdge rad="112500"/>
          </a:effectLst>
        </p:spPr>
      </p:pic>
      <p:pic>
        <p:nvPicPr>
          <p:cNvPr id="7" name="Immagin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20159570">
            <a:off x="5234176" y="2419902"/>
            <a:ext cx="1412898" cy="1431674"/>
          </a:xfrm>
          <a:prstGeom prst="rect">
            <a:avLst/>
          </a:prstGeom>
        </p:spPr>
      </p:pic>
      <p:pic>
        <p:nvPicPr>
          <p:cNvPr id="8" name="Immagin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20938039">
            <a:off x="4587727" y="2509135"/>
            <a:ext cx="1160356" cy="1470498"/>
          </a:xfrm>
          <a:prstGeom prst="rect">
            <a:avLst/>
          </a:prstGeom>
        </p:spPr>
      </p:pic>
      <p:sp>
        <p:nvSpPr>
          <p:cNvPr id="9"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iterate type="lt">
                                    <p:tmAbs val="100"/>
                                  </p:iterate>
                                  <p:childTnLst>
                                    <p:set>
                                      <p:cBhvr>
                                        <p:cTn id="35" dur="1" fill="hold">
                                          <p:stCondLst>
                                            <p:cond delay="0"/>
                                          </p:stCondLst>
                                        </p:cTn>
                                        <p:tgtEl>
                                          <p:spTgt spid="3">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iterate type="lt">
                                    <p:tmAbs val="100"/>
                                  </p:iterate>
                                  <p:childTnLst>
                                    <p:set>
                                      <p:cBhvr>
                                        <p:cTn id="37" dur="1" fill="hold">
                                          <p:stCondLst>
                                            <p:cond delay="0"/>
                                          </p:stCondLst>
                                        </p:cTn>
                                        <p:tgtEl>
                                          <p:spTgt spid="3">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iterate type="lt">
                                    <p:tmAbs val="100"/>
                                  </p:iterate>
                                  <p:childTnLst>
                                    <p:set>
                                      <p:cBhvr>
                                        <p:cTn id="39" dur="1" fill="hold">
                                          <p:stCondLst>
                                            <p:cond delay="0"/>
                                          </p:stCondLst>
                                        </p:cTn>
                                        <p:tgtEl>
                                          <p:spTgt spid="3">
                                            <p:txEl>
                                              <p:pRg st="2" end="2"/>
                                            </p:txEl>
                                          </p:spTgt>
                                        </p:tgtEl>
                                        <p:attrNameLst>
                                          <p:attrName>style.visibility</p:attrName>
                                        </p:attrNameLst>
                                      </p:cBhvr>
                                      <p:to>
                                        <p:strVal val="visible"/>
                                      </p:to>
                                    </p:set>
                                  </p:childTnLst>
                                </p:cTn>
                              </p:par>
                              <p:par>
                                <p:cTn id="40" presetID="1" presetClass="entr" presetSubtype="0" fill="hold" nodeType="withEffect">
                                  <p:stCondLst>
                                    <p:cond delay="0"/>
                                  </p:stCondLst>
                                  <p:iterate type="lt">
                                    <p:tmAbs val="100"/>
                                  </p:iterate>
                                  <p:childTnLst>
                                    <p:set>
                                      <p:cBhvr>
                                        <p:cTn id="41" dur="1" fill="hold">
                                          <p:stCondLst>
                                            <p:cond delay="0"/>
                                          </p:stCondLst>
                                        </p:cTn>
                                        <p:tgtEl>
                                          <p:spTgt spid="3">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iterate type="lt">
                                    <p:tmAbs val="100"/>
                                  </p:iterate>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922097" y="548680"/>
            <a:ext cx="7528350" cy="1143000"/>
          </a:xfrm>
        </p:spPr>
        <p:txBody>
          <a:bodyPr>
            <a:noAutofit/>
          </a:bodyPr>
          <a:lstStyle/>
          <a:p>
            <a:pPr algn="ctr"/>
            <a:r>
              <a:rPr lang="it-IT" dirty="0" smtClean="0">
                <a:solidFill>
                  <a:srgbClr val="00B0F0"/>
                </a:solidFill>
                <a:effectLst>
                  <a:glow rad="139700">
                    <a:srgbClr val="00B0F0">
                      <a:alpha val="40000"/>
                    </a:srgbClr>
                  </a:glow>
                  <a:reflection blurRad="12700" stA="48000" endA="300" endPos="55000" dir="5400000" sy="-90000" algn="bl" rotWithShape="0"/>
                </a:effectLst>
                <a:latin typeface="Verdana" panose="020B0604030504040204" pitchFamily="34" charset="0"/>
                <a:ea typeface="Verdana" panose="020B0604030504040204" pitchFamily="34" charset="0"/>
                <a:cs typeface="Verdana" panose="020B0604030504040204" pitchFamily="34" charset="0"/>
              </a:rPr>
              <a:t>Blue LEDs–Filling the world with new light</a:t>
            </a:r>
            <a:endParaRPr lang="it-IT" dirty="0">
              <a:solidFill>
                <a:srgbClr val="00B0F0"/>
              </a:solidFill>
              <a:effectLst>
                <a:glow rad="139700">
                  <a:srgbClr val="00B0F0">
                    <a:alpha val="40000"/>
                  </a:srgbClr>
                </a:glow>
                <a:reflection blurRad="12700" stA="48000" endA="300" endPos="550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Segnaposto contenuto 3"/>
          <p:cNvSpPr>
            <a:spLocks noGrp="1"/>
          </p:cNvSpPr>
          <p:nvPr>
            <p:ph idx="1"/>
          </p:nvPr>
        </p:nvSpPr>
        <p:spPr>
          <a:xfrm>
            <a:off x="571472" y="1916832"/>
            <a:ext cx="8229600" cy="2357454"/>
          </a:xfrm>
        </p:spPr>
        <p:txBody>
          <a:bodyPr>
            <a:noAutofit/>
          </a:bodyPr>
          <a:lstStyle/>
          <a:p>
            <a:pPr>
              <a:buClr>
                <a:srgbClr val="FFC000"/>
              </a:buClr>
              <a:buFont typeface="Arial" panose="020B0604020202020204" pitchFamily="34" charset="0"/>
              <a:buChar char="•"/>
            </a:pPr>
            <a:r>
              <a:rPr lang="it-IT" sz="2400" dirty="0" smtClean="0">
                <a:solidFill>
                  <a:schemeClr val="bg1"/>
                </a:solidFill>
                <a:effectLst>
                  <a:outerShdw blurRad="38100" dist="38100" dir="2700000" algn="tl">
                    <a:srgbClr val="000000">
                      <a:alpha val="43137"/>
                    </a:srgbClr>
                  </a:outerShdw>
                </a:effectLst>
                <a:latin typeface="Calibri" panose="020F0502020204030204" pitchFamily="34" charset="0"/>
                <a:cs typeface="Andalus" pitchFamily="18" charset="-78"/>
              </a:rPr>
              <a:t>With the advent of LED lamps we now have more </a:t>
            </a:r>
            <a:r>
              <a:rPr lang="it-IT" sz="2400" dirty="0" err="1" smtClean="0">
                <a:solidFill>
                  <a:schemeClr val="bg1"/>
                </a:solidFill>
                <a:effectLst>
                  <a:outerShdw blurRad="38100" dist="38100" dir="2700000" algn="tl">
                    <a:srgbClr val="000000">
                      <a:alpha val="43137"/>
                    </a:srgbClr>
                  </a:outerShdw>
                </a:effectLst>
                <a:latin typeface="Calibri" panose="020F0502020204030204" pitchFamily="34" charset="0"/>
                <a:cs typeface="Andalus" pitchFamily="18" charset="-78"/>
              </a:rPr>
              <a:t>long-lasting</a:t>
            </a:r>
            <a:r>
              <a:rPr lang="it-IT" sz="2400" dirty="0" smtClean="0">
                <a:solidFill>
                  <a:schemeClr val="bg1"/>
                </a:solidFill>
                <a:effectLst>
                  <a:outerShdw blurRad="38100" dist="38100" dir="2700000" algn="tl">
                    <a:srgbClr val="000000">
                      <a:alpha val="43137"/>
                    </a:srgbClr>
                  </a:outerShdw>
                </a:effectLst>
                <a:latin typeface="Calibri" panose="020F0502020204030204" pitchFamily="34" charset="0"/>
                <a:cs typeface="Andalus" pitchFamily="18" charset="-78"/>
              </a:rPr>
              <a:t> </a:t>
            </a:r>
            <a:r>
              <a:rPr lang="it-IT" sz="2400" dirty="0" smtClean="0">
                <a:solidFill>
                  <a:schemeClr val="bg1"/>
                </a:solidFill>
                <a:effectLst>
                  <a:outerShdw blurRad="38100" dist="38100" dir="2700000" algn="tl">
                    <a:srgbClr val="000000">
                      <a:alpha val="43137"/>
                    </a:srgbClr>
                  </a:outerShdw>
                </a:effectLst>
                <a:latin typeface="Calibri" panose="020F0502020204030204" pitchFamily="34" charset="0"/>
                <a:cs typeface="Andalus" pitchFamily="18" charset="-78"/>
              </a:rPr>
              <a:t>and more efficient alternatives to other light sources. When Akasaki, Amano and Nakamura arrive in Stockholm in early December to attend the Nobel Prize ceremony, they will hardly fail to notice the light from their invention glowing in virtually all the </a:t>
            </a:r>
            <a:r>
              <a:rPr lang="it-IT" sz="2400" dirty="0" smtClean="0">
                <a:solidFill>
                  <a:schemeClr val="bg1"/>
                </a:solidFill>
                <a:effectLst>
                  <a:outerShdw blurRad="38100" dist="38100" dir="2700000" algn="tl">
                    <a:srgbClr val="000000">
                      <a:alpha val="43137"/>
                    </a:srgbClr>
                  </a:outerShdw>
                </a:effectLst>
                <a:latin typeface="Calibri" panose="020F0502020204030204" pitchFamily="34" charset="0"/>
                <a:cs typeface="Andalus" pitchFamily="18" charset="-78"/>
              </a:rPr>
              <a:t>windows </a:t>
            </a:r>
            <a:r>
              <a:rPr lang="it-IT" sz="2400" dirty="0" smtClean="0">
                <a:solidFill>
                  <a:schemeClr val="bg1"/>
                </a:solidFill>
                <a:effectLst>
                  <a:outerShdw blurRad="38100" dist="38100" dir="2700000" algn="tl">
                    <a:srgbClr val="000000">
                      <a:alpha val="43137"/>
                    </a:srgbClr>
                  </a:outerShdw>
                </a:effectLst>
                <a:latin typeface="Calibri" panose="020F0502020204030204" pitchFamily="34" charset="0"/>
                <a:cs typeface="Andalus" pitchFamily="18" charset="-78"/>
              </a:rPr>
              <a:t>of the city. Moreover, and unlike fluorescent lamps, they do not contain mercury. </a:t>
            </a:r>
          </a:p>
          <a:p>
            <a:endParaRPr lang="it-IT" sz="2000" dirty="0">
              <a:latin typeface="Andalus" pitchFamily="18" charset="-78"/>
              <a:cs typeface="Andalus" pitchFamily="18" charset="-78"/>
            </a:endParaRPr>
          </a:p>
        </p:txBody>
      </p:sp>
      <p:sp>
        <p:nvSpPr>
          <p:cNvPr id="5" name="7 Rectángulo"/>
          <p:cNvSpPr/>
          <p:nvPr/>
        </p:nvSpPr>
        <p:spPr>
          <a:xfrm>
            <a:off x="107504" y="116632"/>
            <a:ext cx="8928992" cy="6624736"/>
          </a:xfrm>
          <a:prstGeom prst="rect">
            <a:avLst/>
          </a:prstGeom>
          <a:noFill/>
          <a:ln w="25400" cmpd="sng">
            <a:solidFill>
              <a:srgbClr val="095B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777137">
            <a:off x="6213658" y="4560380"/>
            <a:ext cx="1903263" cy="1903263"/>
          </a:xfrm>
          <a:prstGeom prst="rect">
            <a:avLst/>
          </a:prstGeom>
          <a:effectLst>
            <a:softEdge rad="63500"/>
          </a:effectLst>
        </p:spPr>
      </p:pic>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31568" y="4824975"/>
            <a:ext cx="1609155" cy="1609155"/>
          </a:xfrm>
          <a:prstGeom prst="rect">
            <a:avLst/>
          </a:prstGeom>
          <a:effectLst>
            <a:softEdge rad="63500"/>
          </a:effectLst>
        </p:spPr>
      </p:pic>
      <p:pic>
        <p:nvPicPr>
          <p:cNvPr id="7" name="Immagin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317269">
            <a:off x="965474" y="4869452"/>
            <a:ext cx="1908676" cy="1431507"/>
          </a:xfrm>
          <a:prstGeom prst="rect">
            <a:avLst/>
          </a:prstGeom>
          <a:effectLst>
            <a:softEdge rad="63500"/>
          </a:effectLst>
        </p:spPr>
      </p:pic>
    </p:spTree>
    <p:extLst>
      <p:ext uri="{BB962C8B-B14F-4D97-AF65-F5344CB8AC3E}">
        <p14:creationId xmlns="" xmlns:p14="http://schemas.microsoft.com/office/powerpoint/2010/main" val="220770269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Horizontal)">
                                      <p:cBhvr>
                                        <p:cTn id="17" dur="500"/>
                                        <p:tgtEl>
                                          <p:spTgt spid="7"/>
                                        </p:tgtEl>
                                      </p:cBhvr>
                                    </p:animEffect>
                                  </p:childTnLst>
                                </p:cTn>
                              </p:par>
                              <p:par>
                                <p:cTn id="18" presetID="16" presetClass="entr" presetSubtype="2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Horizontal)">
                                      <p:cBhvr>
                                        <p:cTn id="20" dur="500"/>
                                        <p:tgtEl>
                                          <p:spTgt spid="6"/>
                                        </p:tgtEl>
                                      </p:cBhvr>
                                    </p:animEffect>
                                  </p:childTnLst>
                                </p:cTn>
                              </p:par>
                              <p:par>
                                <p:cTn id="21" presetID="16" presetClass="entr" presetSubtype="26"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827584" y="2060848"/>
            <a:ext cx="7572428" cy="3869052"/>
          </a:xfrm>
        </p:spPr>
        <p:txBody>
          <a:bodyPr>
            <a:noAutofit/>
          </a:bodyPr>
          <a:lstStyle/>
          <a:p>
            <a:pPr marL="342900" indent="-342900" algn="l">
              <a:buFont typeface="Arial" panose="020B0604020202020204" pitchFamily="34" charset="0"/>
              <a:buChar char="•"/>
            </a:pPr>
            <a:r>
              <a:rPr lang="it-IT" sz="3200"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rPr>
              <a:t>Red and green led light-emitting diodes have been with us for almost half a century, but blue light was needed to really revolutionize lighting technology. Only the triad red, green and blue can produce the white light that illuminates the world for us. Akasaki  worked</a:t>
            </a:r>
            <a:r>
              <a:rPr lang="it-IT" sz="3200" dirty="0">
                <a:ln w="0"/>
                <a:solidFill>
                  <a:schemeClr val="bg1"/>
                </a:solidFill>
                <a:effectLst>
                  <a:outerShdw blurRad="38100" dist="19050" dir="2700000" algn="tl" rotWithShape="0">
                    <a:schemeClr val="dk1">
                      <a:alpha val="40000"/>
                    </a:schemeClr>
                  </a:outerShdw>
                </a:effectLst>
                <a:latin typeface="Calibri" panose="020F0502020204030204" pitchFamily="34" charset="0"/>
              </a:rPr>
              <a:t> </a:t>
            </a:r>
            <a:r>
              <a:rPr lang="it-IT" sz="3200"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rPr>
              <a:t>with Amano at Nagoya University while Nakamura was employed at Nichia Chemicals, a small company.     </a:t>
            </a:r>
            <a:endParaRPr lang="it-IT" sz="3200" dirty="0">
              <a:ln w="0"/>
              <a:solidFill>
                <a:schemeClr val="bg1"/>
              </a:solidFill>
              <a:effectLst>
                <a:outerShdw blurRad="38100" dist="19050" dir="2700000" algn="tl" rotWithShape="0">
                  <a:schemeClr val="dk1">
                    <a:alpha val="40000"/>
                  </a:schemeClr>
                </a:outerShdw>
              </a:effectLst>
              <a:latin typeface="Calibri" panose="020F0502020204030204" pitchFamily="34" charset="0"/>
            </a:endParaRPr>
          </a:p>
        </p:txBody>
      </p:sp>
      <p:sp>
        <p:nvSpPr>
          <p:cNvPr id="4"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3859479876"/>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85794"/>
            <a:ext cx="8229600" cy="5340369"/>
          </a:xfrm>
        </p:spPr>
        <p:txBody>
          <a:bodyPr>
            <a:normAutofit lnSpcReduction="10000"/>
          </a:bodyPr>
          <a:lstStyle/>
          <a:p>
            <a:pPr>
              <a:buFont typeface="Arial" panose="020B0604020202020204" pitchFamily="34" charset="0"/>
              <a:buChar char="•"/>
            </a:pPr>
            <a:r>
              <a:rPr lang="it-IT" sz="2400" dirty="0" smtClean="0">
                <a:effectLst>
                  <a:outerShdw blurRad="38100" dist="38100" dir="2700000" algn="tl">
                    <a:srgbClr val="000000">
                      <a:alpha val="43137"/>
                    </a:srgbClr>
                  </a:outerShdw>
                </a:effectLst>
              </a:rPr>
              <a:t> </a:t>
            </a:r>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    A light-emitting </a:t>
            </a:r>
            <a:r>
              <a:rPr lang="it-IT" dirty="0" err="1" smtClean="0">
                <a:solidFill>
                  <a:schemeClr val="bg1"/>
                </a:solidFill>
                <a:effectLst>
                  <a:outerShdw blurRad="38100" dist="38100" dir="2700000" algn="tl">
                    <a:srgbClr val="000000">
                      <a:alpha val="43137"/>
                    </a:srgbClr>
                  </a:outerShdw>
                </a:effectLst>
                <a:latin typeface="Calibri" panose="020F0502020204030204" pitchFamily="34" charset="0"/>
              </a:rPr>
              <a:t>diode</a:t>
            </a:r>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dirty="0" err="1" smtClean="0">
                <a:solidFill>
                  <a:schemeClr val="bg1"/>
                </a:solidFill>
                <a:effectLst>
                  <a:outerShdw blurRad="38100" dist="38100" dir="2700000" algn="tl">
                    <a:srgbClr val="000000">
                      <a:alpha val="43137"/>
                    </a:srgbClr>
                  </a:outerShdw>
                </a:effectLst>
                <a:latin typeface="Calibri" panose="020F0502020204030204" pitchFamily="34" charset="0"/>
              </a:rPr>
              <a:t>consists</a:t>
            </a:r>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dirty="0" smtClean="0">
                <a:solidFill>
                  <a:schemeClr val="bg1"/>
                </a:solidFill>
                <a:effectLst>
                  <a:outerShdw blurRad="38100" dist="38100" dir="2700000" algn="tl">
                    <a:srgbClr val="000000">
                      <a:alpha val="43137"/>
                    </a:srgbClr>
                  </a:outerShdw>
                </a:effectLst>
                <a:latin typeface="Calibri" panose="020F0502020204030204" pitchFamily="34" charset="0"/>
              </a:rPr>
              <a:t>of a number of layered semiconductor materials. In the LED, electricity is directly converted into light particles, photons, leading to efficiency gains compared to other light sources where most of the electricity is converted to heat and only a small amount into light. In incandescent bulbs electric current is used to heat a wire filament, making it glow. In fluorescent lamps a gas discharge is produced creating both heat and light.</a:t>
            </a:r>
            <a:endParaRPr lang="it-IT"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4"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120302722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kevin\Desktop\fa12-led.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995" y="1124744"/>
            <a:ext cx="5034285" cy="252027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1080258" y="332656"/>
            <a:ext cx="6753708" cy="646331"/>
          </a:xfrm>
          <a:prstGeom prst="rect">
            <a:avLst/>
          </a:prstGeom>
        </p:spPr>
        <p:txBody>
          <a:bodyPr wrap="none">
            <a:spAutoFit/>
          </a:bodyPr>
          <a:lstStyle/>
          <a:p>
            <a:pPr algn="ctr"/>
            <a:r>
              <a:rPr lang="it-IT" sz="3600" dirty="0" smtClean="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HOW DOES A L.E.D. WORK?</a:t>
            </a:r>
            <a:endParaRPr lang="it-IT" sz="3600" dirty="0">
              <a:solidFill>
                <a:schemeClr val="bg1"/>
              </a:solidFill>
              <a:effectLst>
                <a:reflection blurRad="6350" stA="55000" endA="300" endPos="45500" dir="5400000" sy="-100000" algn="bl" rotWithShape="0"/>
              </a:effectLst>
            </a:endParaRPr>
          </a:p>
        </p:txBody>
      </p:sp>
      <p:sp>
        <p:nvSpPr>
          <p:cNvPr id="6" name="5 CuadroTexto"/>
          <p:cNvSpPr txBox="1"/>
          <p:nvPr/>
        </p:nvSpPr>
        <p:spPr>
          <a:xfrm>
            <a:off x="1231454" y="3717032"/>
            <a:ext cx="6696744" cy="2800767"/>
          </a:xfrm>
          <a:prstGeom prst="rect">
            <a:avLst/>
          </a:prstGeom>
          <a:noFill/>
        </p:spPr>
        <p:txBody>
          <a:bodyPr wrap="square" rtlCol="0">
            <a:spAutoFit/>
          </a:bodyPr>
          <a:lstStyle/>
          <a:p>
            <a:r>
              <a:rPr lang="it-IT" sz="2200" dirty="0" smtClean="0">
                <a:solidFill>
                  <a:schemeClr val="bg1"/>
                </a:solidFill>
                <a:latin typeface="Calibri" panose="020F0502020204030204" pitchFamily="34" charset="0"/>
              </a:rPr>
              <a:t>A light-emitting diode consists of several layers:</a:t>
            </a:r>
          </a:p>
          <a:p>
            <a:pPr marL="285750" indent="-285750">
              <a:buClr>
                <a:srgbClr val="FFC000"/>
              </a:buClr>
              <a:buFont typeface="Arial" panose="020B0604020202020204" pitchFamily="34" charset="0"/>
              <a:buChar char="•"/>
            </a:pPr>
            <a:r>
              <a:rPr lang="it-IT" sz="2200" dirty="0" smtClean="0">
                <a:solidFill>
                  <a:schemeClr val="bg1"/>
                </a:solidFill>
                <a:latin typeface="Calibri" panose="020F0502020204030204" pitchFamily="34" charset="0"/>
              </a:rPr>
              <a:t>An n-type layer with a surplus of negative electrons</a:t>
            </a:r>
          </a:p>
          <a:p>
            <a:pPr marL="285750" indent="-285750">
              <a:buClr>
                <a:srgbClr val="FFC000"/>
              </a:buClr>
              <a:buFont typeface="Arial" panose="020B0604020202020204" pitchFamily="34" charset="0"/>
              <a:buChar char="•"/>
            </a:pPr>
            <a:r>
              <a:rPr lang="it-IT" sz="2200" dirty="0" smtClean="0">
                <a:solidFill>
                  <a:schemeClr val="bg1"/>
                </a:solidFill>
                <a:latin typeface="Calibri" panose="020F0502020204030204" pitchFamily="34" charset="0"/>
              </a:rPr>
              <a:t>A p-type layer with an insufficient amount of electrons also called layer with a surplus of positive holes</a:t>
            </a:r>
          </a:p>
          <a:p>
            <a:pPr marL="285750" indent="-285750">
              <a:buClr>
                <a:srgbClr val="FFC000"/>
              </a:buClr>
              <a:buFont typeface="Arial" panose="020B0604020202020204" pitchFamily="34" charset="0"/>
              <a:buChar char="•"/>
            </a:pPr>
            <a:r>
              <a:rPr lang="it-IT" sz="2200" dirty="0" smtClean="0">
                <a:solidFill>
                  <a:schemeClr val="bg1"/>
                </a:solidFill>
                <a:latin typeface="Calibri" panose="020F0502020204030204" pitchFamily="34" charset="0"/>
              </a:rPr>
              <a:t>Between them there is an Active layer , to witch the negative electrons and the positive holes are driven when an electric voltage is applied to the semiconductor</a:t>
            </a:r>
            <a:endParaRPr lang="it-IT" sz="2200" dirty="0">
              <a:solidFill>
                <a:schemeClr val="bg1"/>
              </a:solidFill>
              <a:latin typeface="Calibri" panose="020F0502020204030204" pitchFamily="34" charset="0"/>
            </a:endParaRPr>
          </a:p>
        </p:txBody>
      </p:sp>
      <p:sp>
        <p:nvSpPr>
          <p:cNvPr id="8"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285054798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80">
                                          <p:stCondLst>
                                            <p:cond delay="0"/>
                                          </p:stCondLst>
                                        </p:cTn>
                                        <p:tgtEl>
                                          <p:spTgt spid="2050"/>
                                        </p:tgtEl>
                                      </p:cBhvr>
                                    </p:animEffect>
                                    <p:anim calcmode="lin" valueType="num">
                                      <p:cBhvr>
                                        <p:cTn id="2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8" dur="26">
                                          <p:stCondLst>
                                            <p:cond delay="650"/>
                                          </p:stCondLst>
                                        </p:cTn>
                                        <p:tgtEl>
                                          <p:spTgt spid="2050"/>
                                        </p:tgtEl>
                                      </p:cBhvr>
                                      <p:to x="100000" y="60000"/>
                                    </p:animScale>
                                    <p:animScale>
                                      <p:cBhvr>
                                        <p:cTn id="29" dur="166" decel="50000">
                                          <p:stCondLst>
                                            <p:cond delay="676"/>
                                          </p:stCondLst>
                                        </p:cTn>
                                        <p:tgtEl>
                                          <p:spTgt spid="2050"/>
                                        </p:tgtEl>
                                      </p:cBhvr>
                                      <p:to x="100000" y="100000"/>
                                    </p:animScale>
                                    <p:animScale>
                                      <p:cBhvr>
                                        <p:cTn id="30" dur="26">
                                          <p:stCondLst>
                                            <p:cond delay="1312"/>
                                          </p:stCondLst>
                                        </p:cTn>
                                        <p:tgtEl>
                                          <p:spTgt spid="2050"/>
                                        </p:tgtEl>
                                      </p:cBhvr>
                                      <p:to x="100000" y="80000"/>
                                    </p:animScale>
                                    <p:animScale>
                                      <p:cBhvr>
                                        <p:cTn id="31" dur="166" decel="50000">
                                          <p:stCondLst>
                                            <p:cond delay="1338"/>
                                          </p:stCondLst>
                                        </p:cTn>
                                        <p:tgtEl>
                                          <p:spTgt spid="2050"/>
                                        </p:tgtEl>
                                      </p:cBhvr>
                                      <p:to x="100000" y="100000"/>
                                    </p:animScale>
                                    <p:animScale>
                                      <p:cBhvr>
                                        <p:cTn id="32" dur="26">
                                          <p:stCondLst>
                                            <p:cond delay="1642"/>
                                          </p:stCondLst>
                                        </p:cTn>
                                        <p:tgtEl>
                                          <p:spTgt spid="2050"/>
                                        </p:tgtEl>
                                      </p:cBhvr>
                                      <p:to x="100000" y="90000"/>
                                    </p:animScale>
                                    <p:animScale>
                                      <p:cBhvr>
                                        <p:cTn id="33" dur="166" decel="50000">
                                          <p:stCondLst>
                                            <p:cond delay="1668"/>
                                          </p:stCondLst>
                                        </p:cTn>
                                        <p:tgtEl>
                                          <p:spTgt spid="2050"/>
                                        </p:tgtEl>
                                      </p:cBhvr>
                                      <p:to x="100000" y="100000"/>
                                    </p:animScale>
                                    <p:animScale>
                                      <p:cBhvr>
                                        <p:cTn id="34" dur="26">
                                          <p:stCondLst>
                                            <p:cond delay="1808"/>
                                          </p:stCondLst>
                                        </p:cTn>
                                        <p:tgtEl>
                                          <p:spTgt spid="2050"/>
                                        </p:tgtEl>
                                      </p:cBhvr>
                                      <p:to x="100000" y="95000"/>
                                    </p:animScale>
                                    <p:animScale>
                                      <p:cBhvr>
                                        <p:cTn id="35"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1576204" y="476672"/>
            <a:ext cx="5798639" cy="646331"/>
          </a:xfrm>
          <a:prstGeom prst="rect">
            <a:avLst/>
          </a:prstGeom>
        </p:spPr>
        <p:txBody>
          <a:bodyPr wrap="none">
            <a:spAutoFit/>
          </a:bodyPr>
          <a:lstStyle/>
          <a:p>
            <a:pPr algn="ctr"/>
            <a:r>
              <a:rPr lang="it-IT" sz="3600" dirty="0" smtClean="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COLORS OF THE L.E.D.s</a:t>
            </a:r>
            <a:endParaRPr lang="it-IT" sz="3600" dirty="0">
              <a:solidFill>
                <a:schemeClr val="bg1"/>
              </a:solidFill>
              <a:effectLst>
                <a:reflection blurRad="6350" stA="55000" endA="300" endPos="45500" dir="5400000" sy="-100000" algn="bl" rotWithShape="0"/>
              </a:effectLst>
            </a:endParaRPr>
          </a:p>
        </p:txBody>
      </p:sp>
      <p:sp>
        <p:nvSpPr>
          <p:cNvPr id="6" name="5 CuadroTexto"/>
          <p:cNvSpPr txBox="1"/>
          <p:nvPr/>
        </p:nvSpPr>
        <p:spPr>
          <a:xfrm>
            <a:off x="1127151" y="1357298"/>
            <a:ext cx="6696744" cy="2769989"/>
          </a:xfrm>
          <a:prstGeom prst="rect">
            <a:avLst/>
          </a:prstGeom>
          <a:noFill/>
        </p:spPr>
        <p:txBody>
          <a:bodyPr wrap="square" rtlCol="0">
            <a:spAutoFit/>
          </a:bodyPr>
          <a:lstStyle/>
          <a:p>
            <a:r>
              <a:rPr lang="it-IT" sz="2900" dirty="0" smtClean="0">
                <a:solidFill>
                  <a:schemeClr val="bg1"/>
                </a:solidFill>
                <a:effectLst>
                  <a:outerShdw blurRad="38100" dist="38100" dir="2700000" algn="tl">
                    <a:srgbClr val="000000">
                      <a:alpha val="43137"/>
                    </a:srgbClr>
                  </a:outerShdw>
                </a:effectLst>
                <a:latin typeface="Calibri" panose="020F0502020204030204" pitchFamily="34" charset="0"/>
              </a:rPr>
              <a:t>The colors of the L.E.D.s depends entirely on the semiconducting material used, for example the blue L.E.D consists of several different layers of gallium nitride mixed with indium and alluminium increasing the L.E.D efficiency. Here are some colors:</a:t>
            </a:r>
            <a:endParaRPr lang="it-IT" sz="29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8"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074" name="Picture 2" descr="C:\Users\kevin\Desktop\PICT0159-480x36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4365104"/>
            <a:ext cx="1968001" cy="1476000"/>
          </a:xfrm>
          <a:prstGeom prst="rect">
            <a:avLst/>
          </a:prstGeom>
          <a:noFill/>
          <a:ln w="38100">
            <a:solidFill>
              <a:srgbClr val="095BFF"/>
            </a:solidFill>
          </a:ln>
          <a:effectLst>
            <a:glow rad="139700">
              <a:srgbClr val="095BFF">
                <a:alpha val="40000"/>
              </a:srgbClr>
            </a:glow>
          </a:effectLst>
          <a:extLst>
            <a:ext uri="{909E8E84-426E-40DD-AFC4-6F175D3DCCD1}">
              <a14:hiddenFill xmlns="" xmlns:a14="http://schemas.microsoft.com/office/drawing/2010/main">
                <a:solidFill>
                  <a:srgbClr val="FFFFFF"/>
                </a:solidFill>
              </a14:hiddenFill>
            </a:ext>
          </a:extLst>
        </p:spPr>
      </p:pic>
      <p:pic>
        <p:nvPicPr>
          <p:cNvPr id="3075" name="Picture 3" descr="C:\Users\kevin\Desktop\PICT0014-480x36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4660" y="4365104"/>
            <a:ext cx="1968000" cy="1476000"/>
          </a:xfrm>
          <a:prstGeom prst="rect">
            <a:avLst/>
          </a:prstGeom>
          <a:noFill/>
          <a:ln w="38100">
            <a:solidFill>
              <a:srgbClr val="FF0000"/>
            </a:solidFill>
          </a:ln>
          <a:effectLst>
            <a:glow rad="101600">
              <a:srgbClr val="FF0000">
                <a:alpha val="60000"/>
              </a:srgbClr>
            </a:glow>
          </a:effectLst>
          <a:extLst>
            <a:ext uri="{909E8E84-426E-40DD-AFC4-6F175D3DCCD1}">
              <a14:hiddenFill xmlns="" xmlns:a14="http://schemas.microsoft.com/office/drawing/2010/main">
                <a:solidFill>
                  <a:srgbClr val="FFFFFF"/>
                </a:solidFill>
              </a14:hiddenFill>
            </a:ext>
          </a:extLst>
        </p:spPr>
      </p:pic>
      <p:pic>
        <p:nvPicPr>
          <p:cNvPr id="3076" name="Picture 4" descr="C:\Users\kevin\Desktop\300-0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14016" y="4365104"/>
            <a:ext cx="1968000" cy="1476000"/>
          </a:xfrm>
          <a:prstGeom prst="rect">
            <a:avLst/>
          </a:prstGeom>
          <a:noFill/>
          <a:ln w="38100">
            <a:solidFill>
              <a:srgbClr val="00B050"/>
            </a:solidFill>
          </a:ln>
          <a:effectLst>
            <a:glow rad="101600">
              <a:srgbClr val="00B050">
                <a:alpha val="60000"/>
              </a:srgbClr>
            </a:glow>
          </a:effectLst>
          <a:extLst>
            <a:ext uri="{909E8E84-426E-40DD-AFC4-6F175D3DCCD1}">
              <a14:hiddenFill xmlns="" xmlns:a14="http://schemas.microsoft.com/office/drawing/2010/main">
                <a:solidFill>
                  <a:srgbClr val="FFFFFF"/>
                </a:solidFill>
              </a14:hiddenFill>
            </a:ext>
          </a:extLst>
        </p:spPr>
      </p:pic>
      <p:pic>
        <p:nvPicPr>
          <p:cNvPr id="3077" name="Picture 5" descr="C:\Users\kevin\Desktop\yellow_led.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30579" y="4365104"/>
            <a:ext cx="1968000" cy="1476000"/>
          </a:xfrm>
          <a:prstGeom prst="rect">
            <a:avLst/>
          </a:prstGeom>
          <a:noFill/>
          <a:ln w="38100">
            <a:solidFill>
              <a:srgbClr val="FFC000"/>
            </a:solidFill>
          </a:ln>
          <a:effectLst>
            <a:glow rad="101600">
              <a:srgbClr val="FFC000">
                <a:alpha val="60000"/>
              </a:srgbClr>
            </a:glo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914894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3074"/>
                                        </p:tgtEl>
                                        <p:attrNameLst>
                                          <p:attrName>style.visibility</p:attrName>
                                        </p:attrNameLst>
                                      </p:cBhvr>
                                      <p:to>
                                        <p:strVal val="visible"/>
                                      </p:to>
                                    </p:set>
                                    <p:anim calcmode="lin" valueType="num">
                                      <p:cBhvr>
                                        <p:cTn id="21" dur="1000" fill="hold"/>
                                        <p:tgtEl>
                                          <p:spTgt spid="3074"/>
                                        </p:tgtEl>
                                        <p:attrNameLst>
                                          <p:attrName>ppt_w</p:attrName>
                                        </p:attrNameLst>
                                      </p:cBhvr>
                                      <p:tavLst>
                                        <p:tav tm="0">
                                          <p:val>
                                            <p:fltVal val="0"/>
                                          </p:val>
                                        </p:tav>
                                        <p:tav tm="100000">
                                          <p:val>
                                            <p:strVal val="#ppt_w"/>
                                          </p:val>
                                        </p:tav>
                                      </p:tavLst>
                                    </p:anim>
                                    <p:anim calcmode="lin" valueType="num">
                                      <p:cBhvr>
                                        <p:cTn id="22" dur="1000" fill="hold"/>
                                        <p:tgtEl>
                                          <p:spTgt spid="3074"/>
                                        </p:tgtEl>
                                        <p:attrNameLst>
                                          <p:attrName>ppt_h</p:attrName>
                                        </p:attrNameLst>
                                      </p:cBhvr>
                                      <p:tavLst>
                                        <p:tav tm="0">
                                          <p:val>
                                            <p:fltVal val="0"/>
                                          </p:val>
                                        </p:tav>
                                        <p:tav tm="100000">
                                          <p:val>
                                            <p:strVal val="#ppt_h"/>
                                          </p:val>
                                        </p:tav>
                                      </p:tavLst>
                                    </p:anim>
                                    <p:anim calcmode="lin" valueType="num">
                                      <p:cBhvr>
                                        <p:cTn id="23" dur="1000" fill="hold"/>
                                        <p:tgtEl>
                                          <p:spTgt spid="3074"/>
                                        </p:tgtEl>
                                        <p:attrNameLst>
                                          <p:attrName>style.rotation</p:attrName>
                                        </p:attrNameLst>
                                      </p:cBhvr>
                                      <p:tavLst>
                                        <p:tav tm="0">
                                          <p:val>
                                            <p:fltVal val="90"/>
                                          </p:val>
                                        </p:tav>
                                        <p:tav tm="100000">
                                          <p:val>
                                            <p:fltVal val="0"/>
                                          </p:val>
                                        </p:tav>
                                      </p:tavLst>
                                    </p:anim>
                                    <p:animEffect transition="in" filter="fade">
                                      <p:cBhvr>
                                        <p:cTn id="24" dur="1000"/>
                                        <p:tgtEl>
                                          <p:spTgt spid="3074"/>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3075"/>
                                        </p:tgtEl>
                                        <p:attrNameLst>
                                          <p:attrName>style.visibility</p:attrName>
                                        </p:attrNameLst>
                                      </p:cBhvr>
                                      <p:to>
                                        <p:strVal val="visible"/>
                                      </p:to>
                                    </p:set>
                                    <p:anim calcmode="lin" valueType="num">
                                      <p:cBhvr>
                                        <p:cTn id="27" dur="1000" fill="hold"/>
                                        <p:tgtEl>
                                          <p:spTgt spid="3075"/>
                                        </p:tgtEl>
                                        <p:attrNameLst>
                                          <p:attrName>ppt_w</p:attrName>
                                        </p:attrNameLst>
                                      </p:cBhvr>
                                      <p:tavLst>
                                        <p:tav tm="0">
                                          <p:val>
                                            <p:fltVal val="0"/>
                                          </p:val>
                                        </p:tav>
                                        <p:tav tm="100000">
                                          <p:val>
                                            <p:strVal val="#ppt_w"/>
                                          </p:val>
                                        </p:tav>
                                      </p:tavLst>
                                    </p:anim>
                                    <p:anim calcmode="lin" valueType="num">
                                      <p:cBhvr>
                                        <p:cTn id="28" dur="1000" fill="hold"/>
                                        <p:tgtEl>
                                          <p:spTgt spid="3075"/>
                                        </p:tgtEl>
                                        <p:attrNameLst>
                                          <p:attrName>ppt_h</p:attrName>
                                        </p:attrNameLst>
                                      </p:cBhvr>
                                      <p:tavLst>
                                        <p:tav tm="0">
                                          <p:val>
                                            <p:fltVal val="0"/>
                                          </p:val>
                                        </p:tav>
                                        <p:tav tm="100000">
                                          <p:val>
                                            <p:strVal val="#ppt_h"/>
                                          </p:val>
                                        </p:tav>
                                      </p:tavLst>
                                    </p:anim>
                                    <p:anim calcmode="lin" valueType="num">
                                      <p:cBhvr>
                                        <p:cTn id="29" dur="1000" fill="hold"/>
                                        <p:tgtEl>
                                          <p:spTgt spid="3075"/>
                                        </p:tgtEl>
                                        <p:attrNameLst>
                                          <p:attrName>style.rotation</p:attrName>
                                        </p:attrNameLst>
                                      </p:cBhvr>
                                      <p:tavLst>
                                        <p:tav tm="0">
                                          <p:val>
                                            <p:fltVal val="90"/>
                                          </p:val>
                                        </p:tav>
                                        <p:tav tm="100000">
                                          <p:val>
                                            <p:fltVal val="0"/>
                                          </p:val>
                                        </p:tav>
                                      </p:tavLst>
                                    </p:anim>
                                    <p:animEffect transition="in" filter="fade">
                                      <p:cBhvr>
                                        <p:cTn id="30" dur="1000"/>
                                        <p:tgtEl>
                                          <p:spTgt spid="3075"/>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3076"/>
                                        </p:tgtEl>
                                        <p:attrNameLst>
                                          <p:attrName>style.visibility</p:attrName>
                                        </p:attrNameLst>
                                      </p:cBhvr>
                                      <p:to>
                                        <p:strVal val="visible"/>
                                      </p:to>
                                    </p:set>
                                    <p:anim calcmode="lin" valueType="num">
                                      <p:cBhvr>
                                        <p:cTn id="33" dur="1000" fill="hold"/>
                                        <p:tgtEl>
                                          <p:spTgt spid="3076"/>
                                        </p:tgtEl>
                                        <p:attrNameLst>
                                          <p:attrName>ppt_w</p:attrName>
                                        </p:attrNameLst>
                                      </p:cBhvr>
                                      <p:tavLst>
                                        <p:tav tm="0">
                                          <p:val>
                                            <p:fltVal val="0"/>
                                          </p:val>
                                        </p:tav>
                                        <p:tav tm="100000">
                                          <p:val>
                                            <p:strVal val="#ppt_w"/>
                                          </p:val>
                                        </p:tav>
                                      </p:tavLst>
                                    </p:anim>
                                    <p:anim calcmode="lin" valueType="num">
                                      <p:cBhvr>
                                        <p:cTn id="34" dur="1000" fill="hold"/>
                                        <p:tgtEl>
                                          <p:spTgt spid="3076"/>
                                        </p:tgtEl>
                                        <p:attrNameLst>
                                          <p:attrName>ppt_h</p:attrName>
                                        </p:attrNameLst>
                                      </p:cBhvr>
                                      <p:tavLst>
                                        <p:tav tm="0">
                                          <p:val>
                                            <p:fltVal val="0"/>
                                          </p:val>
                                        </p:tav>
                                        <p:tav tm="100000">
                                          <p:val>
                                            <p:strVal val="#ppt_h"/>
                                          </p:val>
                                        </p:tav>
                                      </p:tavLst>
                                    </p:anim>
                                    <p:anim calcmode="lin" valueType="num">
                                      <p:cBhvr>
                                        <p:cTn id="35" dur="1000" fill="hold"/>
                                        <p:tgtEl>
                                          <p:spTgt spid="3076"/>
                                        </p:tgtEl>
                                        <p:attrNameLst>
                                          <p:attrName>style.rotation</p:attrName>
                                        </p:attrNameLst>
                                      </p:cBhvr>
                                      <p:tavLst>
                                        <p:tav tm="0">
                                          <p:val>
                                            <p:fltVal val="90"/>
                                          </p:val>
                                        </p:tav>
                                        <p:tav tm="100000">
                                          <p:val>
                                            <p:fltVal val="0"/>
                                          </p:val>
                                        </p:tav>
                                      </p:tavLst>
                                    </p:anim>
                                    <p:animEffect transition="in" filter="fade">
                                      <p:cBhvr>
                                        <p:cTn id="36" dur="1000"/>
                                        <p:tgtEl>
                                          <p:spTgt spid="3076"/>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3077"/>
                                        </p:tgtEl>
                                        <p:attrNameLst>
                                          <p:attrName>style.visibility</p:attrName>
                                        </p:attrNameLst>
                                      </p:cBhvr>
                                      <p:to>
                                        <p:strVal val="visible"/>
                                      </p:to>
                                    </p:set>
                                    <p:anim calcmode="lin" valueType="num">
                                      <p:cBhvr>
                                        <p:cTn id="39" dur="1000" fill="hold"/>
                                        <p:tgtEl>
                                          <p:spTgt spid="3077"/>
                                        </p:tgtEl>
                                        <p:attrNameLst>
                                          <p:attrName>ppt_w</p:attrName>
                                        </p:attrNameLst>
                                      </p:cBhvr>
                                      <p:tavLst>
                                        <p:tav tm="0">
                                          <p:val>
                                            <p:fltVal val="0"/>
                                          </p:val>
                                        </p:tav>
                                        <p:tav tm="100000">
                                          <p:val>
                                            <p:strVal val="#ppt_w"/>
                                          </p:val>
                                        </p:tav>
                                      </p:tavLst>
                                    </p:anim>
                                    <p:anim calcmode="lin" valueType="num">
                                      <p:cBhvr>
                                        <p:cTn id="40" dur="1000" fill="hold"/>
                                        <p:tgtEl>
                                          <p:spTgt spid="3077"/>
                                        </p:tgtEl>
                                        <p:attrNameLst>
                                          <p:attrName>ppt_h</p:attrName>
                                        </p:attrNameLst>
                                      </p:cBhvr>
                                      <p:tavLst>
                                        <p:tav tm="0">
                                          <p:val>
                                            <p:fltVal val="0"/>
                                          </p:val>
                                        </p:tav>
                                        <p:tav tm="100000">
                                          <p:val>
                                            <p:strVal val="#ppt_h"/>
                                          </p:val>
                                        </p:tav>
                                      </p:tavLst>
                                    </p:anim>
                                    <p:anim calcmode="lin" valueType="num">
                                      <p:cBhvr>
                                        <p:cTn id="41" dur="1000" fill="hold"/>
                                        <p:tgtEl>
                                          <p:spTgt spid="3077"/>
                                        </p:tgtEl>
                                        <p:attrNameLst>
                                          <p:attrName>style.rotation</p:attrName>
                                        </p:attrNameLst>
                                      </p:cBhvr>
                                      <p:tavLst>
                                        <p:tav tm="0">
                                          <p:val>
                                            <p:fltVal val="90"/>
                                          </p:val>
                                        </p:tav>
                                        <p:tav tm="100000">
                                          <p:val>
                                            <p:fltVal val="0"/>
                                          </p:val>
                                        </p:tav>
                                      </p:tavLst>
                                    </p:anim>
                                    <p:animEffect transition="in" filter="fade">
                                      <p:cBhvr>
                                        <p:cTn id="42"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04664"/>
            <a:ext cx="7344816" cy="923330"/>
          </a:xfrm>
          <a:prstGeom prst="rect">
            <a:avLst/>
          </a:prstGeom>
          <a:noFill/>
        </p:spPr>
        <p:txBody>
          <a:bodyPr wrap="square" rtlCol="0">
            <a:spAutoFit/>
          </a:bodyPr>
          <a:lstStyle/>
          <a:p>
            <a:pPr algn="ctr"/>
            <a:r>
              <a:rPr lang="it-IT" sz="5400" dirty="0" smtClean="0">
                <a:solidFill>
                  <a:srgbClr val="377AFF"/>
                </a:solidFill>
                <a:effectLst>
                  <a:glow rad="139700">
                    <a:srgbClr val="377AFF">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L</a:t>
            </a:r>
            <a:r>
              <a:rPr lang="it-IT" sz="5400" dirty="0" smtClean="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a:t>
            </a:r>
            <a:r>
              <a:rPr lang="it-IT" sz="5400" dirty="0" smtClean="0">
                <a:solidFill>
                  <a:srgbClr val="FF0000"/>
                </a:solidFill>
                <a:effectLst>
                  <a:glow rad="139700">
                    <a:srgbClr val="FF000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E</a:t>
            </a:r>
            <a:r>
              <a:rPr lang="it-IT" sz="5400" dirty="0" smtClean="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a:t>
            </a:r>
            <a:r>
              <a:rPr lang="it-IT" sz="5400" dirty="0" smtClean="0">
                <a:solidFill>
                  <a:srgbClr val="92D050"/>
                </a:solidFill>
                <a:effectLst>
                  <a:glow rad="139700">
                    <a:srgbClr val="92D050">
                      <a:alpha val="40000"/>
                    </a:srgbClr>
                  </a:glow>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D</a:t>
            </a:r>
            <a:r>
              <a:rPr lang="it-IT" sz="5400" dirty="0" smtClean="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.s </a:t>
            </a:r>
            <a:r>
              <a:rPr lang="it-IT" sz="5400" dirty="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C</a:t>
            </a:r>
            <a:r>
              <a:rPr lang="it-IT" sz="5400" dirty="0" smtClean="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rPr>
              <a:t>ircuit</a:t>
            </a:r>
            <a:endParaRPr lang="it-IT" dirty="0">
              <a:solidFill>
                <a:schemeClr val="bg1"/>
              </a:solidFill>
              <a:effectLst>
                <a:reflection blurRad="6350" stA="55000" endA="300" endPos="45500" dir="5400000" sy="-10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CasellaDiTesto 2"/>
          <p:cNvSpPr txBox="1"/>
          <p:nvPr/>
        </p:nvSpPr>
        <p:spPr>
          <a:xfrm>
            <a:off x="611560" y="3140968"/>
            <a:ext cx="7848872" cy="3293209"/>
          </a:xfrm>
          <a:prstGeom prst="rect">
            <a:avLst/>
          </a:prstGeom>
          <a:noFill/>
        </p:spPr>
        <p:txBody>
          <a:bodyPr wrap="square" rtlCol="0">
            <a:spAutoFit/>
          </a:bodyPr>
          <a:lstStyle/>
          <a:p>
            <a:r>
              <a:rPr lang="it-IT" sz="2600" dirty="0" smtClean="0">
                <a:solidFill>
                  <a:schemeClr val="bg1"/>
                </a:solidFill>
                <a:effectLst>
                  <a:outerShdw blurRad="38100" dist="38100" dir="2700000" algn="tl">
                    <a:srgbClr val="000000">
                      <a:alpha val="43137"/>
                    </a:srgbClr>
                  </a:outerShdw>
                </a:effectLst>
                <a:latin typeface="Calibri" panose="020F0502020204030204" pitchFamily="34" charset="0"/>
              </a:rPr>
              <a:t>This little circuit was realized with three leds in series and one transformer .</a:t>
            </a:r>
          </a:p>
          <a:p>
            <a:r>
              <a:rPr lang="it-IT" sz="2600" dirty="0" smtClean="0">
                <a:solidFill>
                  <a:schemeClr val="bg1"/>
                </a:solidFill>
                <a:effectLst>
                  <a:outerShdw blurRad="38100" dist="38100" dir="2700000" algn="tl">
                    <a:srgbClr val="000000">
                      <a:alpha val="43137"/>
                    </a:srgbClr>
                  </a:outerShdw>
                </a:effectLst>
                <a:latin typeface="Calibri" panose="020F0502020204030204" pitchFamily="34" charset="0"/>
              </a:rPr>
              <a:t>The leds were weld into a breadboard where the  alternate current from the socket is transformed into direct current .</a:t>
            </a:r>
          </a:p>
          <a:p>
            <a:r>
              <a:rPr lang="it-IT" sz="2600" dirty="0" smtClean="0">
                <a:solidFill>
                  <a:schemeClr val="bg1"/>
                </a:solidFill>
                <a:effectLst>
                  <a:outerShdw blurRad="38100" dist="38100" dir="2700000" algn="tl">
                    <a:srgbClr val="000000">
                      <a:alpha val="43137"/>
                    </a:srgbClr>
                  </a:outerShdw>
                </a:effectLst>
                <a:latin typeface="Calibri" panose="020F0502020204030204" pitchFamily="34" charset="0"/>
              </a:rPr>
              <a:t>In this circuit we have three leds: blue, red and green.</a:t>
            </a:r>
          </a:p>
          <a:p>
            <a:r>
              <a:rPr lang="it-IT" sz="2600" dirty="0" smtClean="0">
                <a:solidFill>
                  <a:schemeClr val="bg1"/>
                </a:solidFill>
                <a:effectLst>
                  <a:outerShdw blurRad="38100" dist="38100" dir="2700000" algn="tl">
                    <a:srgbClr val="000000">
                      <a:alpha val="43137"/>
                    </a:srgbClr>
                  </a:outerShdw>
                </a:effectLst>
                <a:latin typeface="Calibri" panose="020F0502020204030204" pitchFamily="34" charset="0"/>
              </a:rPr>
              <a:t>This circuit works because it is powered from the anode  to the cathode.</a:t>
            </a:r>
            <a:endParaRPr lang="it-IT" sz="26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4"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4 Rectángulo"/>
          <p:cNvSpPr/>
          <p:nvPr/>
        </p:nvSpPr>
        <p:spPr>
          <a:xfrm>
            <a:off x="1187624" y="1484784"/>
            <a:ext cx="6768752" cy="1616109"/>
          </a:xfrm>
          <a:prstGeom prst="rect">
            <a:avLst/>
          </a:prstGeom>
          <a:solidFill>
            <a:schemeClr val="bg1"/>
          </a:solidFill>
          <a:ln>
            <a:noFill/>
          </a:ln>
          <a:effectLst>
            <a:glow rad="139700">
              <a:schemeClr val="bg1">
                <a:alpha val="40000"/>
              </a:schemeClr>
            </a:glow>
            <a:softEdge rad="12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dirty="0"/>
          </a:p>
        </p:txBody>
      </p:sp>
      <p:sp>
        <p:nvSpPr>
          <p:cNvPr id="18" name="17 Rectángulo"/>
          <p:cNvSpPr/>
          <p:nvPr/>
        </p:nvSpPr>
        <p:spPr>
          <a:xfrm>
            <a:off x="2500298" y="1588725"/>
            <a:ext cx="2376264" cy="1336219"/>
          </a:xfrm>
          <a:prstGeom prst="rect">
            <a:avLst/>
          </a:prstGeom>
          <a:solidFill>
            <a:schemeClr val="lt1"/>
          </a:solidFill>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sp>
        <p:nvSpPr>
          <p:cNvPr id="6" name="5 Elipse"/>
          <p:cNvSpPr/>
          <p:nvPr/>
        </p:nvSpPr>
        <p:spPr>
          <a:xfrm>
            <a:off x="2571736" y="1844824"/>
            <a:ext cx="896908" cy="896908"/>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sp>
        <p:nvSpPr>
          <p:cNvPr id="7" name="6 Elipse"/>
          <p:cNvSpPr/>
          <p:nvPr/>
        </p:nvSpPr>
        <p:spPr>
          <a:xfrm>
            <a:off x="2865426" y="1844824"/>
            <a:ext cx="896908" cy="896908"/>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cxnSp>
        <p:nvCxnSpPr>
          <p:cNvPr id="12" name="11 Conector recto"/>
          <p:cNvCxnSpPr>
            <a:stCxn id="7" idx="7"/>
          </p:cNvCxnSpPr>
          <p:nvPr/>
        </p:nvCxnSpPr>
        <p:spPr>
          <a:xfrm flipV="1">
            <a:off x="3630985" y="1975732"/>
            <a:ext cx="4037359" cy="441"/>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15 Conector recto"/>
          <p:cNvCxnSpPr>
            <a:stCxn id="7" idx="5"/>
          </p:cNvCxnSpPr>
          <p:nvPr/>
        </p:nvCxnSpPr>
        <p:spPr>
          <a:xfrm flipV="1">
            <a:off x="3630985" y="2609943"/>
            <a:ext cx="4037359" cy="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7668344" y="1975732"/>
            <a:ext cx="0" cy="634211"/>
          </a:xfrm>
          <a:prstGeom prst="line">
            <a:avLst/>
          </a:prstGeom>
        </p:spPr>
        <p:style>
          <a:lnRef idx="1">
            <a:schemeClr val="dk1"/>
          </a:lnRef>
          <a:fillRef idx="0">
            <a:schemeClr val="dk1"/>
          </a:fillRef>
          <a:effectRef idx="0">
            <a:schemeClr val="dk1"/>
          </a:effectRef>
          <a:fontRef idx="minor">
            <a:schemeClr val="tx1"/>
          </a:fontRef>
        </p:style>
      </p:cxnSp>
      <p:cxnSp>
        <p:nvCxnSpPr>
          <p:cNvPr id="22" name="21 Conector recto"/>
          <p:cNvCxnSpPr>
            <a:stCxn id="6" idx="1"/>
          </p:cNvCxnSpPr>
          <p:nvPr/>
        </p:nvCxnSpPr>
        <p:spPr>
          <a:xfrm flipH="1">
            <a:off x="1635632" y="1976173"/>
            <a:ext cx="1067453" cy="0"/>
          </a:xfrm>
          <a:prstGeom prst="line">
            <a:avLst/>
          </a:prstGeom>
        </p:spPr>
        <p:style>
          <a:lnRef idx="1">
            <a:schemeClr val="dk1"/>
          </a:lnRef>
          <a:fillRef idx="0">
            <a:schemeClr val="dk1"/>
          </a:fillRef>
          <a:effectRef idx="0">
            <a:schemeClr val="dk1"/>
          </a:effectRef>
          <a:fontRef idx="minor">
            <a:schemeClr val="tx1"/>
          </a:fontRef>
        </p:style>
      </p:cxnSp>
      <p:cxnSp>
        <p:nvCxnSpPr>
          <p:cNvPr id="24" name="23 Conector recto"/>
          <p:cNvCxnSpPr>
            <a:stCxn id="6" idx="3"/>
          </p:cNvCxnSpPr>
          <p:nvPr/>
        </p:nvCxnSpPr>
        <p:spPr>
          <a:xfrm flipH="1">
            <a:off x="1635632" y="2610383"/>
            <a:ext cx="1067453" cy="0"/>
          </a:xfrm>
          <a:prstGeom prst="line">
            <a:avLst/>
          </a:prstGeom>
        </p:spPr>
        <p:style>
          <a:lnRef idx="1">
            <a:schemeClr val="dk1"/>
          </a:lnRef>
          <a:fillRef idx="0">
            <a:schemeClr val="dk1"/>
          </a:fillRef>
          <a:effectRef idx="0">
            <a:schemeClr val="dk1"/>
          </a:effectRef>
          <a:fontRef idx="minor">
            <a:schemeClr val="tx1"/>
          </a:fontRef>
        </p:style>
      </p:cxnSp>
      <p:cxnSp>
        <p:nvCxnSpPr>
          <p:cNvPr id="26" name="25 Conector recto"/>
          <p:cNvCxnSpPr/>
          <p:nvPr/>
        </p:nvCxnSpPr>
        <p:spPr>
          <a:xfrm flipV="1">
            <a:off x="1691680" y="1975733"/>
            <a:ext cx="0" cy="634210"/>
          </a:xfrm>
          <a:prstGeom prst="line">
            <a:avLst/>
          </a:prstGeom>
        </p:spPr>
        <p:style>
          <a:lnRef idx="1">
            <a:schemeClr val="dk1"/>
          </a:lnRef>
          <a:fillRef idx="0">
            <a:schemeClr val="dk1"/>
          </a:fillRef>
          <a:effectRef idx="0">
            <a:schemeClr val="dk1"/>
          </a:effectRef>
          <a:fontRef idx="minor">
            <a:schemeClr val="tx1"/>
          </a:fontRef>
        </p:style>
      </p:cxnSp>
      <p:sp>
        <p:nvSpPr>
          <p:cNvPr id="27" name="26 Elipse"/>
          <p:cNvSpPr/>
          <p:nvPr/>
        </p:nvSpPr>
        <p:spPr>
          <a:xfrm>
            <a:off x="1475656" y="2092781"/>
            <a:ext cx="432048" cy="432048"/>
          </a:xfrm>
          <a:prstGeom prst="ellipse">
            <a:avLst/>
          </a:prstGeom>
          <a:solidFill>
            <a:schemeClr val="lt1"/>
          </a:soli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sp>
        <p:nvSpPr>
          <p:cNvPr id="28" name="27 Triángulo isósceles"/>
          <p:cNvSpPr/>
          <p:nvPr/>
        </p:nvSpPr>
        <p:spPr>
          <a:xfrm rot="5400000">
            <a:off x="5120174" y="1814872"/>
            <a:ext cx="417646" cy="360040"/>
          </a:xfrm>
          <a:prstGeom prst="triangl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sp>
        <p:nvSpPr>
          <p:cNvPr id="31" name="30 Forma libre"/>
          <p:cNvSpPr/>
          <p:nvPr/>
        </p:nvSpPr>
        <p:spPr>
          <a:xfrm>
            <a:off x="1539280" y="2248141"/>
            <a:ext cx="304800" cy="127712"/>
          </a:xfrm>
          <a:custGeom>
            <a:avLst/>
            <a:gdLst>
              <a:gd name="connsiteX0" fmla="*/ 0 w 304800"/>
              <a:gd name="connsiteY0" fmla="*/ 89471 h 127712"/>
              <a:gd name="connsiteX1" fmla="*/ 101600 w 304800"/>
              <a:gd name="connsiteY1" fmla="*/ 571 h 127712"/>
              <a:gd name="connsiteX2" fmla="*/ 190500 w 304800"/>
              <a:gd name="connsiteY2" fmla="*/ 127571 h 127712"/>
              <a:gd name="connsiteX3" fmla="*/ 304800 w 304800"/>
              <a:gd name="connsiteY3" fmla="*/ 25971 h 127712"/>
            </a:gdLst>
            <a:ahLst/>
            <a:cxnLst>
              <a:cxn ang="0">
                <a:pos x="connsiteX0" y="connsiteY0"/>
              </a:cxn>
              <a:cxn ang="0">
                <a:pos x="connsiteX1" y="connsiteY1"/>
              </a:cxn>
              <a:cxn ang="0">
                <a:pos x="connsiteX2" y="connsiteY2"/>
              </a:cxn>
              <a:cxn ang="0">
                <a:pos x="connsiteX3" y="connsiteY3"/>
              </a:cxn>
            </a:cxnLst>
            <a:rect l="l" t="t" r="r" b="b"/>
            <a:pathLst>
              <a:path w="304800" h="127712">
                <a:moveTo>
                  <a:pt x="0" y="89471"/>
                </a:moveTo>
                <a:cubicBezTo>
                  <a:pt x="34925" y="41846"/>
                  <a:pt x="69850" y="-5779"/>
                  <a:pt x="101600" y="571"/>
                </a:cubicBezTo>
                <a:cubicBezTo>
                  <a:pt x="133350" y="6921"/>
                  <a:pt x="156633" y="123338"/>
                  <a:pt x="190500" y="127571"/>
                </a:cubicBezTo>
                <a:cubicBezTo>
                  <a:pt x="224367" y="131804"/>
                  <a:pt x="285750" y="39729"/>
                  <a:pt x="304800" y="25971"/>
                </a:cubicBez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a:endParaRPr lang="it-IT" dirty="0"/>
          </a:p>
        </p:txBody>
      </p:sp>
      <p:cxnSp>
        <p:nvCxnSpPr>
          <p:cNvPr id="33" name="32 Conector recto"/>
          <p:cNvCxnSpPr/>
          <p:nvPr/>
        </p:nvCxnSpPr>
        <p:spPr>
          <a:xfrm flipV="1">
            <a:off x="5509017" y="1786069"/>
            <a:ext cx="0" cy="417646"/>
          </a:xfrm>
          <a:prstGeom prst="line">
            <a:avLst/>
          </a:prstGeom>
        </p:spPr>
        <p:style>
          <a:lnRef idx="1">
            <a:schemeClr val="dk1"/>
          </a:lnRef>
          <a:fillRef idx="0">
            <a:schemeClr val="dk1"/>
          </a:fillRef>
          <a:effectRef idx="0">
            <a:schemeClr val="dk1"/>
          </a:effectRef>
          <a:fontRef idx="minor">
            <a:schemeClr val="tx1"/>
          </a:fontRef>
        </p:style>
      </p:cxnSp>
      <p:cxnSp>
        <p:nvCxnSpPr>
          <p:cNvPr id="40" name="39 Conector recto de flecha"/>
          <p:cNvCxnSpPr/>
          <p:nvPr/>
        </p:nvCxnSpPr>
        <p:spPr>
          <a:xfrm flipV="1">
            <a:off x="5220072" y="1588725"/>
            <a:ext cx="144016" cy="19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40 Conector recto de flecha"/>
          <p:cNvCxnSpPr/>
          <p:nvPr/>
        </p:nvCxnSpPr>
        <p:spPr>
          <a:xfrm flipV="1">
            <a:off x="5333437" y="1666199"/>
            <a:ext cx="144016" cy="19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41 Triángulo isósceles"/>
          <p:cNvSpPr/>
          <p:nvPr/>
        </p:nvSpPr>
        <p:spPr>
          <a:xfrm rot="5400000">
            <a:off x="6127373" y="1814872"/>
            <a:ext cx="417646" cy="360040"/>
          </a:xfrm>
          <a:prstGeom prst="triangl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cxnSp>
        <p:nvCxnSpPr>
          <p:cNvPr id="43" name="42 Conector recto"/>
          <p:cNvCxnSpPr/>
          <p:nvPr/>
        </p:nvCxnSpPr>
        <p:spPr>
          <a:xfrm flipV="1">
            <a:off x="6516216" y="1786069"/>
            <a:ext cx="0" cy="417646"/>
          </a:xfrm>
          <a:prstGeom prst="line">
            <a:avLst/>
          </a:prstGeom>
        </p:spPr>
        <p:style>
          <a:lnRef idx="1">
            <a:schemeClr val="dk1"/>
          </a:lnRef>
          <a:fillRef idx="0">
            <a:schemeClr val="dk1"/>
          </a:fillRef>
          <a:effectRef idx="0">
            <a:schemeClr val="dk1"/>
          </a:effectRef>
          <a:fontRef idx="minor">
            <a:schemeClr val="tx1"/>
          </a:fontRef>
        </p:style>
      </p:cxnSp>
      <p:cxnSp>
        <p:nvCxnSpPr>
          <p:cNvPr id="44" name="43 Conector recto de flecha"/>
          <p:cNvCxnSpPr/>
          <p:nvPr/>
        </p:nvCxnSpPr>
        <p:spPr>
          <a:xfrm flipV="1">
            <a:off x="6227271" y="1588725"/>
            <a:ext cx="144016" cy="19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44 Conector recto de flecha"/>
          <p:cNvCxnSpPr/>
          <p:nvPr/>
        </p:nvCxnSpPr>
        <p:spPr>
          <a:xfrm flipV="1">
            <a:off x="6340636" y="1666199"/>
            <a:ext cx="144016" cy="19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6" name="45 Triángulo isósceles"/>
          <p:cNvSpPr/>
          <p:nvPr/>
        </p:nvSpPr>
        <p:spPr>
          <a:xfrm rot="5400000">
            <a:off x="7135485" y="1814872"/>
            <a:ext cx="417646" cy="360040"/>
          </a:xfrm>
          <a:prstGeom prst="triangl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cxnSp>
        <p:nvCxnSpPr>
          <p:cNvPr id="47" name="46 Conector recto"/>
          <p:cNvCxnSpPr/>
          <p:nvPr/>
        </p:nvCxnSpPr>
        <p:spPr>
          <a:xfrm flipV="1">
            <a:off x="7524328" y="1786069"/>
            <a:ext cx="0" cy="417646"/>
          </a:xfrm>
          <a:prstGeom prst="line">
            <a:avLst/>
          </a:prstGeom>
        </p:spPr>
        <p:style>
          <a:lnRef idx="1">
            <a:schemeClr val="dk1"/>
          </a:lnRef>
          <a:fillRef idx="0">
            <a:schemeClr val="dk1"/>
          </a:fillRef>
          <a:effectRef idx="0">
            <a:schemeClr val="dk1"/>
          </a:effectRef>
          <a:fontRef idx="minor">
            <a:schemeClr val="tx1"/>
          </a:fontRef>
        </p:style>
      </p:cxnSp>
      <p:cxnSp>
        <p:nvCxnSpPr>
          <p:cNvPr id="48" name="47 Conector recto de flecha"/>
          <p:cNvCxnSpPr/>
          <p:nvPr/>
        </p:nvCxnSpPr>
        <p:spPr>
          <a:xfrm flipV="1">
            <a:off x="7235383" y="1588725"/>
            <a:ext cx="144016" cy="19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48 Conector recto de flecha"/>
          <p:cNvCxnSpPr/>
          <p:nvPr/>
        </p:nvCxnSpPr>
        <p:spPr>
          <a:xfrm flipV="1">
            <a:off x="7348748" y="1666199"/>
            <a:ext cx="144016" cy="1973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51 Rectángulo"/>
          <p:cNvSpPr/>
          <p:nvPr/>
        </p:nvSpPr>
        <p:spPr>
          <a:xfrm>
            <a:off x="4341060" y="1926788"/>
            <a:ext cx="461879" cy="9788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sp>
        <p:nvSpPr>
          <p:cNvPr id="55" name="54 CuadroTexto"/>
          <p:cNvSpPr txBox="1"/>
          <p:nvPr/>
        </p:nvSpPr>
        <p:spPr>
          <a:xfrm>
            <a:off x="4968624" y="2127331"/>
            <a:ext cx="467472" cy="369332"/>
          </a:xfrm>
          <a:prstGeom prst="rect">
            <a:avLst/>
          </a:prstGeom>
          <a:noFill/>
        </p:spPr>
        <p:txBody>
          <a:bodyPr wrap="square" rtlCol="0">
            <a:spAutoFit/>
          </a:bodyPr>
          <a:lstStyle/>
          <a:p>
            <a:r>
              <a:rPr lang="it-IT" dirty="0" smtClean="0"/>
              <a:t>L1</a:t>
            </a:r>
            <a:endParaRPr lang="it-IT" dirty="0"/>
          </a:p>
        </p:txBody>
      </p:sp>
      <p:sp>
        <p:nvSpPr>
          <p:cNvPr id="56" name="55 CuadroTexto"/>
          <p:cNvSpPr txBox="1"/>
          <p:nvPr/>
        </p:nvSpPr>
        <p:spPr>
          <a:xfrm>
            <a:off x="5976736" y="2132856"/>
            <a:ext cx="467472" cy="369332"/>
          </a:xfrm>
          <a:prstGeom prst="rect">
            <a:avLst/>
          </a:prstGeom>
          <a:noFill/>
        </p:spPr>
        <p:txBody>
          <a:bodyPr wrap="square" rtlCol="0">
            <a:spAutoFit/>
          </a:bodyPr>
          <a:lstStyle/>
          <a:p>
            <a:r>
              <a:rPr lang="it-IT" dirty="0" smtClean="0"/>
              <a:t>L2</a:t>
            </a:r>
            <a:endParaRPr lang="it-IT" dirty="0"/>
          </a:p>
        </p:txBody>
      </p:sp>
      <p:sp>
        <p:nvSpPr>
          <p:cNvPr id="57" name="56 CuadroTexto"/>
          <p:cNvSpPr txBox="1"/>
          <p:nvPr/>
        </p:nvSpPr>
        <p:spPr>
          <a:xfrm>
            <a:off x="6984848" y="2123564"/>
            <a:ext cx="467472" cy="369332"/>
          </a:xfrm>
          <a:prstGeom prst="rect">
            <a:avLst/>
          </a:prstGeom>
          <a:noFill/>
        </p:spPr>
        <p:txBody>
          <a:bodyPr wrap="square" rtlCol="0">
            <a:spAutoFit/>
          </a:bodyPr>
          <a:lstStyle/>
          <a:p>
            <a:r>
              <a:rPr lang="it-IT" dirty="0" smtClean="0"/>
              <a:t>L3</a:t>
            </a:r>
            <a:endParaRPr lang="it-IT" dirty="0"/>
          </a:p>
        </p:txBody>
      </p:sp>
      <p:sp>
        <p:nvSpPr>
          <p:cNvPr id="58" name="57 CuadroTexto"/>
          <p:cNvSpPr txBox="1"/>
          <p:nvPr/>
        </p:nvSpPr>
        <p:spPr>
          <a:xfrm>
            <a:off x="4375912" y="1622991"/>
            <a:ext cx="340104" cy="369332"/>
          </a:xfrm>
          <a:prstGeom prst="rect">
            <a:avLst/>
          </a:prstGeom>
          <a:noFill/>
        </p:spPr>
        <p:txBody>
          <a:bodyPr wrap="square" rtlCol="0">
            <a:spAutoFit/>
          </a:bodyPr>
          <a:lstStyle/>
          <a:p>
            <a:r>
              <a:rPr lang="it-IT" dirty="0"/>
              <a:t>R</a:t>
            </a:r>
          </a:p>
        </p:txBody>
      </p:sp>
      <p:sp>
        <p:nvSpPr>
          <p:cNvPr id="60" name="59 Triángulo isósceles"/>
          <p:cNvSpPr/>
          <p:nvPr/>
        </p:nvSpPr>
        <p:spPr>
          <a:xfrm rot="5400000">
            <a:off x="3823117" y="1797285"/>
            <a:ext cx="417646" cy="360040"/>
          </a:xfrm>
          <a:prstGeom prst="triangl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cxnSp>
        <p:nvCxnSpPr>
          <p:cNvPr id="61" name="60 Conector recto"/>
          <p:cNvCxnSpPr/>
          <p:nvPr/>
        </p:nvCxnSpPr>
        <p:spPr>
          <a:xfrm flipV="1">
            <a:off x="4211960" y="1768482"/>
            <a:ext cx="0" cy="4176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134291813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strVal val="#ppt_w+.3"/>
                                          </p:val>
                                        </p:tav>
                                        <p:tav tm="100000">
                                          <p:val>
                                            <p:strVal val="#ppt_w"/>
                                          </p:val>
                                        </p:tav>
                                      </p:tavLst>
                                    </p:anim>
                                    <p:anim calcmode="lin" valueType="num">
                                      <p:cBhvr>
                                        <p:cTn id="27" dur="1000" fill="hold"/>
                                        <p:tgtEl>
                                          <p:spTgt spid="18"/>
                                        </p:tgtEl>
                                        <p:attrNameLst>
                                          <p:attrName>ppt_h</p:attrName>
                                        </p:attrNameLst>
                                      </p:cBhvr>
                                      <p:tavLst>
                                        <p:tav tm="0">
                                          <p:val>
                                            <p:strVal val="#ppt_h"/>
                                          </p:val>
                                        </p:tav>
                                        <p:tav tm="100000">
                                          <p:val>
                                            <p:strVal val="#ppt_h"/>
                                          </p:val>
                                        </p:tav>
                                      </p:tavLst>
                                    </p:anim>
                                    <p:animEffect transition="in" filter="fade">
                                      <p:cBhvr>
                                        <p:cTn id="28" dur="1000"/>
                                        <p:tgtEl>
                                          <p:spTgt spid="18"/>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3"/>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3"/>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3"/>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strVal val="#ppt_w+.3"/>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Effect transition="in" filter="fade">
                                      <p:cBhvr>
                                        <p:cTn id="48" dur="1000"/>
                                        <p:tgtEl>
                                          <p:spTgt spid="16"/>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strVal val="#ppt_w+.3"/>
                                          </p:val>
                                        </p:tav>
                                        <p:tav tm="100000">
                                          <p:val>
                                            <p:strVal val="#ppt_w"/>
                                          </p:val>
                                        </p:tav>
                                      </p:tavLst>
                                    </p:anim>
                                    <p:anim calcmode="lin" valueType="num">
                                      <p:cBhvr>
                                        <p:cTn id="52" dur="1000" fill="hold"/>
                                        <p:tgtEl>
                                          <p:spTgt spid="20"/>
                                        </p:tgtEl>
                                        <p:attrNameLst>
                                          <p:attrName>ppt_h</p:attrName>
                                        </p:attrNameLst>
                                      </p:cBhvr>
                                      <p:tavLst>
                                        <p:tav tm="0">
                                          <p:val>
                                            <p:strVal val="#ppt_h"/>
                                          </p:val>
                                        </p:tav>
                                        <p:tav tm="100000">
                                          <p:val>
                                            <p:strVal val="#ppt_h"/>
                                          </p:val>
                                        </p:tav>
                                      </p:tavLst>
                                    </p:anim>
                                    <p:animEffect transition="in" filter="fade">
                                      <p:cBhvr>
                                        <p:cTn id="53" dur="1000"/>
                                        <p:tgtEl>
                                          <p:spTgt spid="20"/>
                                        </p:tgtEl>
                                      </p:cBhvr>
                                    </p:animEffect>
                                  </p:childTnLst>
                                </p:cTn>
                              </p:par>
                              <p:par>
                                <p:cTn id="54" presetID="50" presetClass="entr" presetSubtype="0" decel="10000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1000" fill="hold"/>
                                        <p:tgtEl>
                                          <p:spTgt spid="22"/>
                                        </p:tgtEl>
                                        <p:attrNameLst>
                                          <p:attrName>ppt_w</p:attrName>
                                        </p:attrNameLst>
                                      </p:cBhvr>
                                      <p:tavLst>
                                        <p:tav tm="0">
                                          <p:val>
                                            <p:strVal val="#ppt_w+.3"/>
                                          </p:val>
                                        </p:tav>
                                        <p:tav tm="100000">
                                          <p:val>
                                            <p:strVal val="#ppt_w"/>
                                          </p:val>
                                        </p:tav>
                                      </p:tavLst>
                                    </p:anim>
                                    <p:anim calcmode="lin" valueType="num">
                                      <p:cBhvr>
                                        <p:cTn id="57" dur="1000" fill="hold"/>
                                        <p:tgtEl>
                                          <p:spTgt spid="22"/>
                                        </p:tgtEl>
                                        <p:attrNameLst>
                                          <p:attrName>ppt_h</p:attrName>
                                        </p:attrNameLst>
                                      </p:cBhvr>
                                      <p:tavLst>
                                        <p:tav tm="0">
                                          <p:val>
                                            <p:strVal val="#ppt_h"/>
                                          </p:val>
                                        </p:tav>
                                        <p:tav tm="100000">
                                          <p:val>
                                            <p:strVal val="#ppt_h"/>
                                          </p:val>
                                        </p:tav>
                                      </p:tavLst>
                                    </p:anim>
                                    <p:animEffect transition="in" filter="fade">
                                      <p:cBhvr>
                                        <p:cTn id="58" dur="1000"/>
                                        <p:tgtEl>
                                          <p:spTgt spid="22"/>
                                        </p:tgtEl>
                                      </p:cBhvr>
                                    </p:animEffect>
                                  </p:childTnLst>
                                </p:cTn>
                              </p:par>
                              <p:par>
                                <p:cTn id="59" presetID="50" presetClass="entr" presetSubtype="0" decel="10000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strVal val="#ppt_w+.3"/>
                                          </p:val>
                                        </p:tav>
                                        <p:tav tm="100000">
                                          <p:val>
                                            <p:strVal val="#ppt_w"/>
                                          </p:val>
                                        </p:tav>
                                      </p:tavLst>
                                    </p:anim>
                                    <p:anim calcmode="lin" valueType="num">
                                      <p:cBhvr>
                                        <p:cTn id="62" dur="1000" fill="hold"/>
                                        <p:tgtEl>
                                          <p:spTgt spid="24"/>
                                        </p:tgtEl>
                                        <p:attrNameLst>
                                          <p:attrName>ppt_h</p:attrName>
                                        </p:attrNameLst>
                                      </p:cBhvr>
                                      <p:tavLst>
                                        <p:tav tm="0">
                                          <p:val>
                                            <p:strVal val="#ppt_h"/>
                                          </p:val>
                                        </p:tav>
                                        <p:tav tm="100000">
                                          <p:val>
                                            <p:strVal val="#ppt_h"/>
                                          </p:val>
                                        </p:tav>
                                      </p:tavLst>
                                    </p:anim>
                                    <p:animEffect transition="in" filter="fade">
                                      <p:cBhvr>
                                        <p:cTn id="63" dur="1000"/>
                                        <p:tgtEl>
                                          <p:spTgt spid="24"/>
                                        </p:tgtEl>
                                      </p:cBhvr>
                                    </p:animEffect>
                                  </p:childTnLst>
                                </p:cTn>
                              </p:par>
                              <p:par>
                                <p:cTn id="64" presetID="50" presetClass="entr" presetSubtype="0" decel="10000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1000" fill="hold"/>
                                        <p:tgtEl>
                                          <p:spTgt spid="26"/>
                                        </p:tgtEl>
                                        <p:attrNameLst>
                                          <p:attrName>ppt_w</p:attrName>
                                        </p:attrNameLst>
                                      </p:cBhvr>
                                      <p:tavLst>
                                        <p:tav tm="0">
                                          <p:val>
                                            <p:strVal val="#ppt_w+.3"/>
                                          </p:val>
                                        </p:tav>
                                        <p:tav tm="100000">
                                          <p:val>
                                            <p:strVal val="#ppt_w"/>
                                          </p:val>
                                        </p:tav>
                                      </p:tavLst>
                                    </p:anim>
                                    <p:anim calcmode="lin" valueType="num">
                                      <p:cBhvr>
                                        <p:cTn id="67" dur="1000" fill="hold"/>
                                        <p:tgtEl>
                                          <p:spTgt spid="26"/>
                                        </p:tgtEl>
                                        <p:attrNameLst>
                                          <p:attrName>ppt_h</p:attrName>
                                        </p:attrNameLst>
                                      </p:cBhvr>
                                      <p:tavLst>
                                        <p:tav tm="0">
                                          <p:val>
                                            <p:strVal val="#ppt_h"/>
                                          </p:val>
                                        </p:tav>
                                        <p:tav tm="100000">
                                          <p:val>
                                            <p:strVal val="#ppt_h"/>
                                          </p:val>
                                        </p:tav>
                                      </p:tavLst>
                                    </p:anim>
                                    <p:animEffect transition="in" filter="fade">
                                      <p:cBhvr>
                                        <p:cTn id="68" dur="1000"/>
                                        <p:tgtEl>
                                          <p:spTgt spid="26"/>
                                        </p:tgtEl>
                                      </p:cBhvr>
                                    </p:animEffect>
                                  </p:childTnLst>
                                </p:cTn>
                              </p:par>
                              <p:par>
                                <p:cTn id="69" presetID="50" presetClass="entr" presetSubtype="0" decel="10000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ppt_w</p:attrName>
                                        </p:attrNameLst>
                                      </p:cBhvr>
                                      <p:tavLst>
                                        <p:tav tm="0">
                                          <p:val>
                                            <p:strVal val="#ppt_w+.3"/>
                                          </p:val>
                                        </p:tav>
                                        <p:tav tm="100000">
                                          <p:val>
                                            <p:strVal val="#ppt_w"/>
                                          </p:val>
                                        </p:tav>
                                      </p:tavLst>
                                    </p:anim>
                                    <p:anim calcmode="lin" valueType="num">
                                      <p:cBhvr>
                                        <p:cTn id="72" dur="1000" fill="hold"/>
                                        <p:tgtEl>
                                          <p:spTgt spid="27"/>
                                        </p:tgtEl>
                                        <p:attrNameLst>
                                          <p:attrName>ppt_h</p:attrName>
                                        </p:attrNameLst>
                                      </p:cBhvr>
                                      <p:tavLst>
                                        <p:tav tm="0">
                                          <p:val>
                                            <p:strVal val="#ppt_h"/>
                                          </p:val>
                                        </p:tav>
                                        <p:tav tm="100000">
                                          <p:val>
                                            <p:strVal val="#ppt_h"/>
                                          </p:val>
                                        </p:tav>
                                      </p:tavLst>
                                    </p:anim>
                                    <p:animEffect transition="in" filter="fade">
                                      <p:cBhvr>
                                        <p:cTn id="73" dur="1000"/>
                                        <p:tgtEl>
                                          <p:spTgt spid="27"/>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1000" fill="hold"/>
                                        <p:tgtEl>
                                          <p:spTgt spid="28"/>
                                        </p:tgtEl>
                                        <p:attrNameLst>
                                          <p:attrName>ppt_w</p:attrName>
                                        </p:attrNameLst>
                                      </p:cBhvr>
                                      <p:tavLst>
                                        <p:tav tm="0">
                                          <p:val>
                                            <p:strVal val="#ppt_w+.3"/>
                                          </p:val>
                                        </p:tav>
                                        <p:tav tm="100000">
                                          <p:val>
                                            <p:strVal val="#ppt_w"/>
                                          </p:val>
                                        </p:tav>
                                      </p:tavLst>
                                    </p:anim>
                                    <p:anim calcmode="lin" valueType="num">
                                      <p:cBhvr>
                                        <p:cTn id="77" dur="1000" fill="hold"/>
                                        <p:tgtEl>
                                          <p:spTgt spid="28"/>
                                        </p:tgtEl>
                                        <p:attrNameLst>
                                          <p:attrName>ppt_h</p:attrName>
                                        </p:attrNameLst>
                                      </p:cBhvr>
                                      <p:tavLst>
                                        <p:tav tm="0">
                                          <p:val>
                                            <p:strVal val="#ppt_h"/>
                                          </p:val>
                                        </p:tav>
                                        <p:tav tm="100000">
                                          <p:val>
                                            <p:strVal val="#ppt_h"/>
                                          </p:val>
                                        </p:tav>
                                      </p:tavLst>
                                    </p:anim>
                                    <p:animEffect transition="in" filter="fade">
                                      <p:cBhvr>
                                        <p:cTn id="78" dur="1000"/>
                                        <p:tgtEl>
                                          <p:spTgt spid="28"/>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par>
                                <p:cTn id="84" presetID="50" presetClass="entr" presetSubtype="0" decel="100000"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 calcmode="lin" valueType="num">
                                      <p:cBhvr>
                                        <p:cTn id="86" dur="1000" fill="hold"/>
                                        <p:tgtEl>
                                          <p:spTgt spid="33"/>
                                        </p:tgtEl>
                                        <p:attrNameLst>
                                          <p:attrName>ppt_w</p:attrName>
                                        </p:attrNameLst>
                                      </p:cBhvr>
                                      <p:tavLst>
                                        <p:tav tm="0">
                                          <p:val>
                                            <p:strVal val="#ppt_w+.3"/>
                                          </p:val>
                                        </p:tav>
                                        <p:tav tm="100000">
                                          <p:val>
                                            <p:strVal val="#ppt_w"/>
                                          </p:val>
                                        </p:tav>
                                      </p:tavLst>
                                    </p:anim>
                                    <p:anim calcmode="lin" valueType="num">
                                      <p:cBhvr>
                                        <p:cTn id="87" dur="1000" fill="hold"/>
                                        <p:tgtEl>
                                          <p:spTgt spid="33"/>
                                        </p:tgtEl>
                                        <p:attrNameLst>
                                          <p:attrName>ppt_h</p:attrName>
                                        </p:attrNameLst>
                                      </p:cBhvr>
                                      <p:tavLst>
                                        <p:tav tm="0">
                                          <p:val>
                                            <p:strVal val="#ppt_h"/>
                                          </p:val>
                                        </p:tav>
                                        <p:tav tm="100000">
                                          <p:val>
                                            <p:strVal val="#ppt_h"/>
                                          </p:val>
                                        </p:tav>
                                      </p:tavLst>
                                    </p:anim>
                                    <p:animEffect transition="in" filter="fade">
                                      <p:cBhvr>
                                        <p:cTn id="88" dur="1000"/>
                                        <p:tgtEl>
                                          <p:spTgt spid="33"/>
                                        </p:tgtEl>
                                      </p:cBhvr>
                                    </p:animEffect>
                                  </p:childTnLst>
                                </p:cTn>
                              </p:par>
                              <p:par>
                                <p:cTn id="89" presetID="50" presetClass="entr" presetSubtype="0" decel="10000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1000" fill="hold"/>
                                        <p:tgtEl>
                                          <p:spTgt spid="40"/>
                                        </p:tgtEl>
                                        <p:attrNameLst>
                                          <p:attrName>ppt_w</p:attrName>
                                        </p:attrNameLst>
                                      </p:cBhvr>
                                      <p:tavLst>
                                        <p:tav tm="0">
                                          <p:val>
                                            <p:strVal val="#ppt_w+.3"/>
                                          </p:val>
                                        </p:tav>
                                        <p:tav tm="100000">
                                          <p:val>
                                            <p:strVal val="#ppt_w"/>
                                          </p:val>
                                        </p:tav>
                                      </p:tavLst>
                                    </p:anim>
                                    <p:anim calcmode="lin" valueType="num">
                                      <p:cBhvr>
                                        <p:cTn id="92" dur="1000" fill="hold"/>
                                        <p:tgtEl>
                                          <p:spTgt spid="40"/>
                                        </p:tgtEl>
                                        <p:attrNameLst>
                                          <p:attrName>ppt_h</p:attrName>
                                        </p:attrNameLst>
                                      </p:cBhvr>
                                      <p:tavLst>
                                        <p:tav tm="0">
                                          <p:val>
                                            <p:strVal val="#ppt_h"/>
                                          </p:val>
                                        </p:tav>
                                        <p:tav tm="100000">
                                          <p:val>
                                            <p:strVal val="#ppt_h"/>
                                          </p:val>
                                        </p:tav>
                                      </p:tavLst>
                                    </p:anim>
                                    <p:animEffect transition="in" filter="fade">
                                      <p:cBhvr>
                                        <p:cTn id="93" dur="1000"/>
                                        <p:tgtEl>
                                          <p:spTgt spid="40"/>
                                        </p:tgtEl>
                                      </p:cBhvr>
                                    </p:animEffect>
                                  </p:childTnLst>
                                </p:cTn>
                              </p:par>
                              <p:par>
                                <p:cTn id="94" presetID="50" presetClass="entr" presetSubtype="0" decel="10000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1000" fill="hold"/>
                                        <p:tgtEl>
                                          <p:spTgt spid="41"/>
                                        </p:tgtEl>
                                        <p:attrNameLst>
                                          <p:attrName>ppt_w</p:attrName>
                                        </p:attrNameLst>
                                      </p:cBhvr>
                                      <p:tavLst>
                                        <p:tav tm="0">
                                          <p:val>
                                            <p:strVal val="#ppt_w+.3"/>
                                          </p:val>
                                        </p:tav>
                                        <p:tav tm="100000">
                                          <p:val>
                                            <p:strVal val="#ppt_w"/>
                                          </p:val>
                                        </p:tav>
                                      </p:tavLst>
                                    </p:anim>
                                    <p:anim calcmode="lin" valueType="num">
                                      <p:cBhvr>
                                        <p:cTn id="97" dur="1000" fill="hold"/>
                                        <p:tgtEl>
                                          <p:spTgt spid="41"/>
                                        </p:tgtEl>
                                        <p:attrNameLst>
                                          <p:attrName>ppt_h</p:attrName>
                                        </p:attrNameLst>
                                      </p:cBhvr>
                                      <p:tavLst>
                                        <p:tav tm="0">
                                          <p:val>
                                            <p:strVal val="#ppt_h"/>
                                          </p:val>
                                        </p:tav>
                                        <p:tav tm="100000">
                                          <p:val>
                                            <p:strVal val="#ppt_h"/>
                                          </p:val>
                                        </p:tav>
                                      </p:tavLst>
                                    </p:anim>
                                    <p:animEffect transition="in" filter="fade">
                                      <p:cBhvr>
                                        <p:cTn id="98" dur="1000"/>
                                        <p:tgtEl>
                                          <p:spTgt spid="41"/>
                                        </p:tgtEl>
                                      </p:cBhvr>
                                    </p:animEffect>
                                  </p:childTnLst>
                                </p:cTn>
                              </p:par>
                              <p:par>
                                <p:cTn id="99" presetID="50" presetClass="entr" presetSubtype="0" decel="10000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1000" fill="hold"/>
                                        <p:tgtEl>
                                          <p:spTgt spid="42"/>
                                        </p:tgtEl>
                                        <p:attrNameLst>
                                          <p:attrName>ppt_w</p:attrName>
                                        </p:attrNameLst>
                                      </p:cBhvr>
                                      <p:tavLst>
                                        <p:tav tm="0">
                                          <p:val>
                                            <p:strVal val="#ppt_w+.3"/>
                                          </p:val>
                                        </p:tav>
                                        <p:tav tm="100000">
                                          <p:val>
                                            <p:strVal val="#ppt_w"/>
                                          </p:val>
                                        </p:tav>
                                      </p:tavLst>
                                    </p:anim>
                                    <p:anim calcmode="lin" valueType="num">
                                      <p:cBhvr>
                                        <p:cTn id="102" dur="1000" fill="hold"/>
                                        <p:tgtEl>
                                          <p:spTgt spid="42"/>
                                        </p:tgtEl>
                                        <p:attrNameLst>
                                          <p:attrName>ppt_h</p:attrName>
                                        </p:attrNameLst>
                                      </p:cBhvr>
                                      <p:tavLst>
                                        <p:tav tm="0">
                                          <p:val>
                                            <p:strVal val="#ppt_h"/>
                                          </p:val>
                                        </p:tav>
                                        <p:tav tm="100000">
                                          <p:val>
                                            <p:strVal val="#ppt_h"/>
                                          </p:val>
                                        </p:tav>
                                      </p:tavLst>
                                    </p:anim>
                                    <p:animEffect transition="in" filter="fade">
                                      <p:cBhvr>
                                        <p:cTn id="103" dur="1000"/>
                                        <p:tgtEl>
                                          <p:spTgt spid="42"/>
                                        </p:tgtEl>
                                      </p:cBhvr>
                                    </p:animEffect>
                                  </p:childTnLst>
                                </p:cTn>
                              </p:par>
                              <p:par>
                                <p:cTn id="104" presetID="50" presetClass="entr" presetSubtype="0" decel="100000" fill="hold" nodeType="with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p:cTn id="106" dur="1000" fill="hold"/>
                                        <p:tgtEl>
                                          <p:spTgt spid="43"/>
                                        </p:tgtEl>
                                        <p:attrNameLst>
                                          <p:attrName>ppt_w</p:attrName>
                                        </p:attrNameLst>
                                      </p:cBhvr>
                                      <p:tavLst>
                                        <p:tav tm="0">
                                          <p:val>
                                            <p:strVal val="#ppt_w+.3"/>
                                          </p:val>
                                        </p:tav>
                                        <p:tav tm="100000">
                                          <p:val>
                                            <p:strVal val="#ppt_w"/>
                                          </p:val>
                                        </p:tav>
                                      </p:tavLst>
                                    </p:anim>
                                    <p:anim calcmode="lin" valueType="num">
                                      <p:cBhvr>
                                        <p:cTn id="107" dur="1000" fill="hold"/>
                                        <p:tgtEl>
                                          <p:spTgt spid="43"/>
                                        </p:tgtEl>
                                        <p:attrNameLst>
                                          <p:attrName>ppt_h</p:attrName>
                                        </p:attrNameLst>
                                      </p:cBhvr>
                                      <p:tavLst>
                                        <p:tav tm="0">
                                          <p:val>
                                            <p:strVal val="#ppt_h"/>
                                          </p:val>
                                        </p:tav>
                                        <p:tav tm="100000">
                                          <p:val>
                                            <p:strVal val="#ppt_h"/>
                                          </p:val>
                                        </p:tav>
                                      </p:tavLst>
                                    </p:anim>
                                    <p:animEffect transition="in" filter="fade">
                                      <p:cBhvr>
                                        <p:cTn id="108" dur="1000"/>
                                        <p:tgtEl>
                                          <p:spTgt spid="43"/>
                                        </p:tgtEl>
                                      </p:cBhvr>
                                    </p:animEffect>
                                  </p:childTnLst>
                                </p:cTn>
                              </p:par>
                              <p:par>
                                <p:cTn id="109" presetID="50" presetClass="entr" presetSubtype="0" decel="10000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p:cTn id="111" dur="1000" fill="hold"/>
                                        <p:tgtEl>
                                          <p:spTgt spid="44"/>
                                        </p:tgtEl>
                                        <p:attrNameLst>
                                          <p:attrName>ppt_w</p:attrName>
                                        </p:attrNameLst>
                                      </p:cBhvr>
                                      <p:tavLst>
                                        <p:tav tm="0">
                                          <p:val>
                                            <p:strVal val="#ppt_w+.3"/>
                                          </p:val>
                                        </p:tav>
                                        <p:tav tm="100000">
                                          <p:val>
                                            <p:strVal val="#ppt_w"/>
                                          </p:val>
                                        </p:tav>
                                      </p:tavLst>
                                    </p:anim>
                                    <p:anim calcmode="lin" valueType="num">
                                      <p:cBhvr>
                                        <p:cTn id="112" dur="1000" fill="hold"/>
                                        <p:tgtEl>
                                          <p:spTgt spid="44"/>
                                        </p:tgtEl>
                                        <p:attrNameLst>
                                          <p:attrName>ppt_h</p:attrName>
                                        </p:attrNameLst>
                                      </p:cBhvr>
                                      <p:tavLst>
                                        <p:tav tm="0">
                                          <p:val>
                                            <p:strVal val="#ppt_h"/>
                                          </p:val>
                                        </p:tav>
                                        <p:tav tm="100000">
                                          <p:val>
                                            <p:strVal val="#ppt_h"/>
                                          </p:val>
                                        </p:tav>
                                      </p:tavLst>
                                    </p:anim>
                                    <p:animEffect transition="in" filter="fade">
                                      <p:cBhvr>
                                        <p:cTn id="113" dur="1000"/>
                                        <p:tgtEl>
                                          <p:spTgt spid="44"/>
                                        </p:tgtEl>
                                      </p:cBhvr>
                                    </p:animEffect>
                                  </p:childTnLst>
                                </p:cTn>
                              </p:par>
                              <p:par>
                                <p:cTn id="114" presetID="50" presetClass="entr" presetSubtype="0" decel="100000" fill="hold" nodeType="withEffect">
                                  <p:stCondLst>
                                    <p:cond delay="0"/>
                                  </p:stCondLst>
                                  <p:childTnLst>
                                    <p:set>
                                      <p:cBhvr>
                                        <p:cTn id="115" dur="1" fill="hold">
                                          <p:stCondLst>
                                            <p:cond delay="0"/>
                                          </p:stCondLst>
                                        </p:cTn>
                                        <p:tgtEl>
                                          <p:spTgt spid="45"/>
                                        </p:tgtEl>
                                        <p:attrNameLst>
                                          <p:attrName>style.visibility</p:attrName>
                                        </p:attrNameLst>
                                      </p:cBhvr>
                                      <p:to>
                                        <p:strVal val="visible"/>
                                      </p:to>
                                    </p:set>
                                    <p:anim calcmode="lin" valueType="num">
                                      <p:cBhvr>
                                        <p:cTn id="116" dur="1000" fill="hold"/>
                                        <p:tgtEl>
                                          <p:spTgt spid="45"/>
                                        </p:tgtEl>
                                        <p:attrNameLst>
                                          <p:attrName>ppt_w</p:attrName>
                                        </p:attrNameLst>
                                      </p:cBhvr>
                                      <p:tavLst>
                                        <p:tav tm="0">
                                          <p:val>
                                            <p:strVal val="#ppt_w+.3"/>
                                          </p:val>
                                        </p:tav>
                                        <p:tav tm="100000">
                                          <p:val>
                                            <p:strVal val="#ppt_w"/>
                                          </p:val>
                                        </p:tav>
                                      </p:tavLst>
                                    </p:anim>
                                    <p:anim calcmode="lin" valueType="num">
                                      <p:cBhvr>
                                        <p:cTn id="117" dur="1000" fill="hold"/>
                                        <p:tgtEl>
                                          <p:spTgt spid="45"/>
                                        </p:tgtEl>
                                        <p:attrNameLst>
                                          <p:attrName>ppt_h</p:attrName>
                                        </p:attrNameLst>
                                      </p:cBhvr>
                                      <p:tavLst>
                                        <p:tav tm="0">
                                          <p:val>
                                            <p:strVal val="#ppt_h"/>
                                          </p:val>
                                        </p:tav>
                                        <p:tav tm="100000">
                                          <p:val>
                                            <p:strVal val="#ppt_h"/>
                                          </p:val>
                                        </p:tav>
                                      </p:tavLst>
                                    </p:anim>
                                    <p:animEffect transition="in" filter="fade">
                                      <p:cBhvr>
                                        <p:cTn id="118" dur="1000"/>
                                        <p:tgtEl>
                                          <p:spTgt spid="45"/>
                                        </p:tgtEl>
                                      </p:cBhvr>
                                    </p:animEffect>
                                  </p:childTnLst>
                                </p:cTn>
                              </p:par>
                              <p:par>
                                <p:cTn id="119" presetID="50" presetClass="entr" presetSubtype="0" decel="100000" fill="hold" grpId="0" nodeType="with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p:cTn id="121" dur="1000" fill="hold"/>
                                        <p:tgtEl>
                                          <p:spTgt spid="46"/>
                                        </p:tgtEl>
                                        <p:attrNameLst>
                                          <p:attrName>ppt_w</p:attrName>
                                        </p:attrNameLst>
                                      </p:cBhvr>
                                      <p:tavLst>
                                        <p:tav tm="0">
                                          <p:val>
                                            <p:strVal val="#ppt_w+.3"/>
                                          </p:val>
                                        </p:tav>
                                        <p:tav tm="100000">
                                          <p:val>
                                            <p:strVal val="#ppt_w"/>
                                          </p:val>
                                        </p:tav>
                                      </p:tavLst>
                                    </p:anim>
                                    <p:anim calcmode="lin" valueType="num">
                                      <p:cBhvr>
                                        <p:cTn id="122" dur="1000" fill="hold"/>
                                        <p:tgtEl>
                                          <p:spTgt spid="46"/>
                                        </p:tgtEl>
                                        <p:attrNameLst>
                                          <p:attrName>ppt_h</p:attrName>
                                        </p:attrNameLst>
                                      </p:cBhvr>
                                      <p:tavLst>
                                        <p:tav tm="0">
                                          <p:val>
                                            <p:strVal val="#ppt_h"/>
                                          </p:val>
                                        </p:tav>
                                        <p:tav tm="100000">
                                          <p:val>
                                            <p:strVal val="#ppt_h"/>
                                          </p:val>
                                        </p:tav>
                                      </p:tavLst>
                                    </p:anim>
                                    <p:animEffect transition="in" filter="fade">
                                      <p:cBhvr>
                                        <p:cTn id="123" dur="1000"/>
                                        <p:tgtEl>
                                          <p:spTgt spid="46"/>
                                        </p:tgtEl>
                                      </p:cBhvr>
                                    </p:animEffect>
                                  </p:childTnLst>
                                </p:cTn>
                              </p:par>
                              <p:par>
                                <p:cTn id="124" presetID="50" presetClass="entr" presetSubtype="0" decel="100000" fill="hold"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1000" fill="hold"/>
                                        <p:tgtEl>
                                          <p:spTgt spid="47"/>
                                        </p:tgtEl>
                                        <p:attrNameLst>
                                          <p:attrName>ppt_w</p:attrName>
                                        </p:attrNameLst>
                                      </p:cBhvr>
                                      <p:tavLst>
                                        <p:tav tm="0">
                                          <p:val>
                                            <p:strVal val="#ppt_w+.3"/>
                                          </p:val>
                                        </p:tav>
                                        <p:tav tm="100000">
                                          <p:val>
                                            <p:strVal val="#ppt_w"/>
                                          </p:val>
                                        </p:tav>
                                      </p:tavLst>
                                    </p:anim>
                                    <p:anim calcmode="lin" valueType="num">
                                      <p:cBhvr>
                                        <p:cTn id="127" dur="1000" fill="hold"/>
                                        <p:tgtEl>
                                          <p:spTgt spid="47"/>
                                        </p:tgtEl>
                                        <p:attrNameLst>
                                          <p:attrName>ppt_h</p:attrName>
                                        </p:attrNameLst>
                                      </p:cBhvr>
                                      <p:tavLst>
                                        <p:tav tm="0">
                                          <p:val>
                                            <p:strVal val="#ppt_h"/>
                                          </p:val>
                                        </p:tav>
                                        <p:tav tm="100000">
                                          <p:val>
                                            <p:strVal val="#ppt_h"/>
                                          </p:val>
                                        </p:tav>
                                      </p:tavLst>
                                    </p:anim>
                                    <p:animEffect transition="in" filter="fade">
                                      <p:cBhvr>
                                        <p:cTn id="128" dur="1000"/>
                                        <p:tgtEl>
                                          <p:spTgt spid="47"/>
                                        </p:tgtEl>
                                      </p:cBhvr>
                                    </p:animEffect>
                                  </p:childTnLst>
                                </p:cTn>
                              </p:par>
                              <p:par>
                                <p:cTn id="129" presetID="50" presetClass="entr" presetSubtype="0" decel="100000"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 calcmode="lin" valueType="num">
                                      <p:cBhvr>
                                        <p:cTn id="131" dur="1000" fill="hold"/>
                                        <p:tgtEl>
                                          <p:spTgt spid="48"/>
                                        </p:tgtEl>
                                        <p:attrNameLst>
                                          <p:attrName>ppt_w</p:attrName>
                                        </p:attrNameLst>
                                      </p:cBhvr>
                                      <p:tavLst>
                                        <p:tav tm="0">
                                          <p:val>
                                            <p:strVal val="#ppt_w+.3"/>
                                          </p:val>
                                        </p:tav>
                                        <p:tav tm="100000">
                                          <p:val>
                                            <p:strVal val="#ppt_w"/>
                                          </p:val>
                                        </p:tav>
                                      </p:tavLst>
                                    </p:anim>
                                    <p:anim calcmode="lin" valueType="num">
                                      <p:cBhvr>
                                        <p:cTn id="132" dur="1000" fill="hold"/>
                                        <p:tgtEl>
                                          <p:spTgt spid="48"/>
                                        </p:tgtEl>
                                        <p:attrNameLst>
                                          <p:attrName>ppt_h</p:attrName>
                                        </p:attrNameLst>
                                      </p:cBhvr>
                                      <p:tavLst>
                                        <p:tav tm="0">
                                          <p:val>
                                            <p:strVal val="#ppt_h"/>
                                          </p:val>
                                        </p:tav>
                                        <p:tav tm="100000">
                                          <p:val>
                                            <p:strVal val="#ppt_h"/>
                                          </p:val>
                                        </p:tav>
                                      </p:tavLst>
                                    </p:anim>
                                    <p:animEffect transition="in" filter="fade">
                                      <p:cBhvr>
                                        <p:cTn id="133" dur="1000"/>
                                        <p:tgtEl>
                                          <p:spTgt spid="48"/>
                                        </p:tgtEl>
                                      </p:cBhvr>
                                    </p:animEffect>
                                  </p:childTnLst>
                                </p:cTn>
                              </p:par>
                              <p:par>
                                <p:cTn id="134" presetID="50" presetClass="entr" presetSubtype="0" decel="100000" fill="hold" nodeType="withEffect">
                                  <p:stCondLst>
                                    <p:cond delay="0"/>
                                  </p:stCondLst>
                                  <p:childTnLst>
                                    <p:set>
                                      <p:cBhvr>
                                        <p:cTn id="135" dur="1" fill="hold">
                                          <p:stCondLst>
                                            <p:cond delay="0"/>
                                          </p:stCondLst>
                                        </p:cTn>
                                        <p:tgtEl>
                                          <p:spTgt spid="49"/>
                                        </p:tgtEl>
                                        <p:attrNameLst>
                                          <p:attrName>style.visibility</p:attrName>
                                        </p:attrNameLst>
                                      </p:cBhvr>
                                      <p:to>
                                        <p:strVal val="visible"/>
                                      </p:to>
                                    </p:set>
                                    <p:anim calcmode="lin" valueType="num">
                                      <p:cBhvr>
                                        <p:cTn id="136" dur="1000" fill="hold"/>
                                        <p:tgtEl>
                                          <p:spTgt spid="49"/>
                                        </p:tgtEl>
                                        <p:attrNameLst>
                                          <p:attrName>ppt_w</p:attrName>
                                        </p:attrNameLst>
                                      </p:cBhvr>
                                      <p:tavLst>
                                        <p:tav tm="0">
                                          <p:val>
                                            <p:strVal val="#ppt_w+.3"/>
                                          </p:val>
                                        </p:tav>
                                        <p:tav tm="100000">
                                          <p:val>
                                            <p:strVal val="#ppt_w"/>
                                          </p:val>
                                        </p:tav>
                                      </p:tavLst>
                                    </p:anim>
                                    <p:anim calcmode="lin" valueType="num">
                                      <p:cBhvr>
                                        <p:cTn id="137" dur="1000" fill="hold"/>
                                        <p:tgtEl>
                                          <p:spTgt spid="49"/>
                                        </p:tgtEl>
                                        <p:attrNameLst>
                                          <p:attrName>ppt_h</p:attrName>
                                        </p:attrNameLst>
                                      </p:cBhvr>
                                      <p:tavLst>
                                        <p:tav tm="0">
                                          <p:val>
                                            <p:strVal val="#ppt_h"/>
                                          </p:val>
                                        </p:tav>
                                        <p:tav tm="100000">
                                          <p:val>
                                            <p:strVal val="#ppt_h"/>
                                          </p:val>
                                        </p:tav>
                                      </p:tavLst>
                                    </p:anim>
                                    <p:animEffect transition="in" filter="fade">
                                      <p:cBhvr>
                                        <p:cTn id="138" dur="1000"/>
                                        <p:tgtEl>
                                          <p:spTgt spid="49"/>
                                        </p:tgtEl>
                                      </p:cBhvr>
                                    </p:animEffect>
                                  </p:childTnLst>
                                </p:cTn>
                              </p:par>
                              <p:par>
                                <p:cTn id="139" presetID="50" presetClass="entr" presetSubtype="0" decel="100000" fill="hold" grpId="0" nodeType="withEffect">
                                  <p:stCondLst>
                                    <p:cond delay="0"/>
                                  </p:stCondLst>
                                  <p:childTnLst>
                                    <p:set>
                                      <p:cBhvr>
                                        <p:cTn id="140" dur="1" fill="hold">
                                          <p:stCondLst>
                                            <p:cond delay="0"/>
                                          </p:stCondLst>
                                        </p:cTn>
                                        <p:tgtEl>
                                          <p:spTgt spid="52"/>
                                        </p:tgtEl>
                                        <p:attrNameLst>
                                          <p:attrName>style.visibility</p:attrName>
                                        </p:attrNameLst>
                                      </p:cBhvr>
                                      <p:to>
                                        <p:strVal val="visible"/>
                                      </p:to>
                                    </p:set>
                                    <p:anim calcmode="lin" valueType="num">
                                      <p:cBhvr>
                                        <p:cTn id="141" dur="1000" fill="hold"/>
                                        <p:tgtEl>
                                          <p:spTgt spid="52"/>
                                        </p:tgtEl>
                                        <p:attrNameLst>
                                          <p:attrName>ppt_w</p:attrName>
                                        </p:attrNameLst>
                                      </p:cBhvr>
                                      <p:tavLst>
                                        <p:tav tm="0">
                                          <p:val>
                                            <p:strVal val="#ppt_w+.3"/>
                                          </p:val>
                                        </p:tav>
                                        <p:tav tm="100000">
                                          <p:val>
                                            <p:strVal val="#ppt_w"/>
                                          </p:val>
                                        </p:tav>
                                      </p:tavLst>
                                    </p:anim>
                                    <p:anim calcmode="lin" valueType="num">
                                      <p:cBhvr>
                                        <p:cTn id="142" dur="1000" fill="hold"/>
                                        <p:tgtEl>
                                          <p:spTgt spid="52"/>
                                        </p:tgtEl>
                                        <p:attrNameLst>
                                          <p:attrName>ppt_h</p:attrName>
                                        </p:attrNameLst>
                                      </p:cBhvr>
                                      <p:tavLst>
                                        <p:tav tm="0">
                                          <p:val>
                                            <p:strVal val="#ppt_h"/>
                                          </p:val>
                                        </p:tav>
                                        <p:tav tm="100000">
                                          <p:val>
                                            <p:strVal val="#ppt_h"/>
                                          </p:val>
                                        </p:tav>
                                      </p:tavLst>
                                    </p:anim>
                                    <p:animEffect transition="in" filter="fade">
                                      <p:cBhvr>
                                        <p:cTn id="143" dur="1000"/>
                                        <p:tgtEl>
                                          <p:spTgt spid="52"/>
                                        </p:tgtEl>
                                      </p:cBhvr>
                                    </p:animEffect>
                                  </p:childTnLst>
                                </p:cTn>
                              </p:par>
                              <p:par>
                                <p:cTn id="144" presetID="50" presetClass="entr" presetSubtype="0" decel="100000" fill="hold" grpId="0" nodeType="with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1000" fill="hold"/>
                                        <p:tgtEl>
                                          <p:spTgt spid="55"/>
                                        </p:tgtEl>
                                        <p:attrNameLst>
                                          <p:attrName>ppt_w</p:attrName>
                                        </p:attrNameLst>
                                      </p:cBhvr>
                                      <p:tavLst>
                                        <p:tav tm="0">
                                          <p:val>
                                            <p:strVal val="#ppt_w+.3"/>
                                          </p:val>
                                        </p:tav>
                                        <p:tav tm="100000">
                                          <p:val>
                                            <p:strVal val="#ppt_w"/>
                                          </p:val>
                                        </p:tav>
                                      </p:tavLst>
                                    </p:anim>
                                    <p:anim calcmode="lin" valueType="num">
                                      <p:cBhvr>
                                        <p:cTn id="147" dur="1000" fill="hold"/>
                                        <p:tgtEl>
                                          <p:spTgt spid="55"/>
                                        </p:tgtEl>
                                        <p:attrNameLst>
                                          <p:attrName>ppt_h</p:attrName>
                                        </p:attrNameLst>
                                      </p:cBhvr>
                                      <p:tavLst>
                                        <p:tav tm="0">
                                          <p:val>
                                            <p:strVal val="#ppt_h"/>
                                          </p:val>
                                        </p:tav>
                                        <p:tav tm="100000">
                                          <p:val>
                                            <p:strVal val="#ppt_h"/>
                                          </p:val>
                                        </p:tav>
                                      </p:tavLst>
                                    </p:anim>
                                    <p:animEffect transition="in" filter="fade">
                                      <p:cBhvr>
                                        <p:cTn id="148" dur="1000"/>
                                        <p:tgtEl>
                                          <p:spTgt spid="55"/>
                                        </p:tgtEl>
                                      </p:cBhvr>
                                    </p:animEffect>
                                  </p:childTnLst>
                                </p:cTn>
                              </p:par>
                              <p:par>
                                <p:cTn id="149" presetID="50" presetClass="entr" presetSubtype="0" decel="100000"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strVal val="#ppt_w+.3"/>
                                          </p:val>
                                        </p:tav>
                                        <p:tav tm="100000">
                                          <p:val>
                                            <p:strVal val="#ppt_w"/>
                                          </p:val>
                                        </p:tav>
                                      </p:tavLst>
                                    </p:anim>
                                    <p:anim calcmode="lin" valueType="num">
                                      <p:cBhvr>
                                        <p:cTn id="152" dur="1000" fill="hold"/>
                                        <p:tgtEl>
                                          <p:spTgt spid="56"/>
                                        </p:tgtEl>
                                        <p:attrNameLst>
                                          <p:attrName>ppt_h</p:attrName>
                                        </p:attrNameLst>
                                      </p:cBhvr>
                                      <p:tavLst>
                                        <p:tav tm="0">
                                          <p:val>
                                            <p:strVal val="#ppt_h"/>
                                          </p:val>
                                        </p:tav>
                                        <p:tav tm="100000">
                                          <p:val>
                                            <p:strVal val="#ppt_h"/>
                                          </p:val>
                                        </p:tav>
                                      </p:tavLst>
                                    </p:anim>
                                    <p:animEffect transition="in" filter="fade">
                                      <p:cBhvr>
                                        <p:cTn id="153" dur="1000"/>
                                        <p:tgtEl>
                                          <p:spTgt spid="56"/>
                                        </p:tgtEl>
                                      </p:cBhvr>
                                    </p:animEffect>
                                  </p:childTnLst>
                                </p:cTn>
                              </p:par>
                              <p:par>
                                <p:cTn id="154" presetID="50" presetClass="entr" presetSubtype="0" decel="100000" fill="hold" grpId="0" nodeType="withEffect">
                                  <p:stCondLst>
                                    <p:cond delay="0"/>
                                  </p:stCondLst>
                                  <p:childTnLst>
                                    <p:set>
                                      <p:cBhvr>
                                        <p:cTn id="155" dur="1" fill="hold">
                                          <p:stCondLst>
                                            <p:cond delay="0"/>
                                          </p:stCondLst>
                                        </p:cTn>
                                        <p:tgtEl>
                                          <p:spTgt spid="57"/>
                                        </p:tgtEl>
                                        <p:attrNameLst>
                                          <p:attrName>style.visibility</p:attrName>
                                        </p:attrNameLst>
                                      </p:cBhvr>
                                      <p:to>
                                        <p:strVal val="visible"/>
                                      </p:to>
                                    </p:set>
                                    <p:anim calcmode="lin" valueType="num">
                                      <p:cBhvr>
                                        <p:cTn id="156" dur="1000" fill="hold"/>
                                        <p:tgtEl>
                                          <p:spTgt spid="57"/>
                                        </p:tgtEl>
                                        <p:attrNameLst>
                                          <p:attrName>ppt_w</p:attrName>
                                        </p:attrNameLst>
                                      </p:cBhvr>
                                      <p:tavLst>
                                        <p:tav tm="0">
                                          <p:val>
                                            <p:strVal val="#ppt_w+.3"/>
                                          </p:val>
                                        </p:tav>
                                        <p:tav tm="100000">
                                          <p:val>
                                            <p:strVal val="#ppt_w"/>
                                          </p:val>
                                        </p:tav>
                                      </p:tavLst>
                                    </p:anim>
                                    <p:anim calcmode="lin" valueType="num">
                                      <p:cBhvr>
                                        <p:cTn id="157" dur="1000" fill="hold"/>
                                        <p:tgtEl>
                                          <p:spTgt spid="57"/>
                                        </p:tgtEl>
                                        <p:attrNameLst>
                                          <p:attrName>ppt_h</p:attrName>
                                        </p:attrNameLst>
                                      </p:cBhvr>
                                      <p:tavLst>
                                        <p:tav tm="0">
                                          <p:val>
                                            <p:strVal val="#ppt_h"/>
                                          </p:val>
                                        </p:tav>
                                        <p:tav tm="100000">
                                          <p:val>
                                            <p:strVal val="#ppt_h"/>
                                          </p:val>
                                        </p:tav>
                                      </p:tavLst>
                                    </p:anim>
                                    <p:animEffect transition="in" filter="fade">
                                      <p:cBhvr>
                                        <p:cTn id="158" dur="1000"/>
                                        <p:tgtEl>
                                          <p:spTgt spid="57"/>
                                        </p:tgtEl>
                                      </p:cBhvr>
                                    </p:animEffect>
                                  </p:childTnLst>
                                </p:cTn>
                              </p:par>
                              <p:par>
                                <p:cTn id="159" presetID="50" presetClass="entr" presetSubtype="0" decel="100000"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p:cTn id="161" dur="1000" fill="hold"/>
                                        <p:tgtEl>
                                          <p:spTgt spid="58"/>
                                        </p:tgtEl>
                                        <p:attrNameLst>
                                          <p:attrName>ppt_w</p:attrName>
                                        </p:attrNameLst>
                                      </p:cBhvr>
                                      <p:tavLst>
                                        <p:tav tm="0">
                                          <p:val>
                                            <p:strVal val="#ppt_w+.3"/>
                                          </p:val>
                                        </p:tav>
                                        <p:tav tm="100000">
                                          <p:val>
                                            <p:strVal val="#ppt_w"/>
                                          </p:val>
                                        </p:tav>
                                      </p:tavLst>
                                    </p:anim>
                                    <p:anim calcmode="lin" valueType="num">
                                      <p:cBhvr>
                                        <p:cTn id="162" dur="1000" fill="hold"/>
                                        <p:tgtEl>
                                          <p:spTgt spid="58"/>
                                        </p:tgtEl>
                                        <p:attrNameLst>
                                          <p:attrName>ppt_h</p:attrName>
                                        </p:attrNameLst>
                                      </p:cBhvr>
                                      <p:tavLst>
                                        <p:tav tm="0">
                                          <p:val>
                                            <p:strVal val="#ppt_h"/>
                                          </p:val>
                                        </p:tav>
                                        <p:tav tm="100000">
                                          <p:val>
                                            <p:strVal val="#ppt_h"/>
                                          </p:val>
                                        </p:tav>
                                      </p:tavLst>
                                    </p:anim>
                                    <p:animEffect transition="in" filter="fade">
                                      <p:cBhvr>
                                        <p:cTn id="163" dur="1000"/>
                                        <p:tgtEl>
                                          <p:spTgt spid="58"/>
                                        </p:tgtEl>
                                      </p:cBhvr>
                                    </p:animEffect>
                                  </p:childTnLst>
                                </p:cTn>
                              </p:par>
                              <p:par>
                                <p:cTn id="164" presetID="50" presetClass="entr" presetSubtype="0" decel="100000" fill="hold" grpId="0" nodeType="withEffect">
                                  <p:stCondLst>
                                    <p:cond delay="0"/>
                                  </p:stCondLst>
                                  <p:childTnLst>
                                    <p:set>
                                      <p:cBhvr>
                                        <p:cTn id="165" dur="1" fill="hold">
                                          <p:stCondLst>
                                            <p:cond delay="0"/>
                                          </p:stCondLst>
                                        </p:cTn>
                                        <p:tgtEl>
                                          <p:spTgt spid="60"/>
                                        </p:tgtEl>
                                        <p:attrNameLst>
                                          <p:attrName>style.visibility</p:attrName>
                                        </p:attrNameLst>
                                      </p:cBhvr>
                                      <p:to>
                                        <p:strVal val="visible"/>
                                      </p:to>
                                    </p:set>
                                    <p:anim calcmode="lin" valueType="num">
                                      <p:cBhvr>
                                        <p:cTn id="166" dur="1000" fill="hold"/>
                                        <p:tgtEl>
                                          <p:spTgt spid="60"/>
                                        </p:tgtEl>
                                        <p:attrNameLst>
                                          <p:attrName>ppt_w</p:attrName>
                                        </p:attrNameLst>
                                      </p:cBhvr>
                                      <p:tavLst>
                                        <p:tav tm="0">
                                          <p:val>
                                            <p:strVal val="#ppt_w+.3"/>
                                          </p:val>
                                        </p:tav>
                                        <p:tav tm="100000">
                                          <p:val>
                                            <p:strVal val="#ppt_w"/>
                                          </p:val>
                                        </p:tav>
                                      </p:tavLst>
                                    </p:anim>
                                    <p:anim calcmode="lin" valueType="num">
                                      <p:cBhvr>
                                        <p:cTn id="167" dur="1000" fill="hold"/>
                                        <p:tgtEl>
                                          <p:spTgt spid="60"/>
                                        </p:tgtEl>
                                        <p:attrNameLst>
                                          <p:attrName>ppt_h</p:attrName>
                                        </p:attrNameLst>
                                      </p:cBhvr>
                                      <p:tavLst>
                                        <p:tav tm="0">
                                          <p:val>
                                            <p:strVal val="#ppt_h"/>
                                          </p:val>
                                        </p:tav>
                                        <p:tav tm="100000">
                                          <p:val>
                                            <p:strVal val="#ppt_h"/>
                                          </p:val>
                                        </p:tav>
                                      </p:tavLst>
                                    </p:anim>
                                    <p:animEffect transition="in" filter="fade">
                                      <p:cBhvr>
                                        <p:cTn id="168" dur="1000"/>
                                        <p:tgtEl>
                                          <p:spTgt spid="60"/>
                                        </p:tgtEl>
                                      </p:cBhvr>
                                    </p:animEffect>
                                  </p:childTnLst>
                                </p:cTn>
                              </p:par>
                              <p:par>
                                <p:cTn id="169" presetID="50" presetClass="entr" presetSubtype="0" decel="100000" fill="hold"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p:cTn id="171" dur="1000" fill="hold"/>
                                        <p:tgtEl>
                                          <p:spTgt spid="61"/>
                                        </p:tgtEl>
                                        <p:attrNameLst>
                                          <p:attrName>ppt_w</p:attrName>
                                        </p:attrNameLst>
                                      </p:cBhvr>
                                      <p:tavLst>
                                        <p:tav tm="0">
                                          <p:val>
                                            <p:strVal val="#ppt_w+.3"/>
                                          </p:val>
                                        </p:tav>
                                        <p:tav tm="100000">
                                          <p:val>
                                            <p:strVal val="#ppt_w"/>
                                          </p:val>
                                        </p:tav>
                                      </p:tavLst>
                                    </p:anim>
                                    <p:anim calcmode="lin" valueType="num">
                                      <p:cBhvr>
                                        <p:cTn id="172" dur="1000" fill="hold"/>
                                        <p:tgtEl>
                                          <p:spTgt spid="61"/>
                                        </p:tgtEl>
                                        <p:attrNameLst>
                                          <p:attrName>ppt_h</p:attrName>
                                        </p:attrNameLst>
                                      </p:cBhvr>
                                      <p:tavLst>
                                        <p:tav tm="0">
                                          <p:val>
                                            <p:strVal val="#ppt_h"/>
                                          </p:val>
                                        </p:tav>
                                        <p:tav tm="100000">
                                          <p:val>
                                            <p:strVal val="#ppt_h"/>
                                          </p:val>
                                        </p:tav>
                                      </p:tavLst>
                                    </p:anim>
                                    <p:animEffect transition="in" filter="fade">
                                      <p:cBhvr>
                                        <p:cTn id="173"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6" grpId="0" animBg="1"/>
      <p:bldP spid="7" grpId="0" animBg="1"/>
      <p:bldP spid="27" grpId="0" animBg="1"/>
      <p:bldP spid="28" grpId="0" animBg="1"/>
      <p:bldP spid="31" grpId="0" animBg="1"/>
      <p:bldP spid="42" grpId="0" animBg="1"/>
      <p:bldP spid="46" grpId="0" animBg="1"/>
      <p:bldP spid="52" grpId="0" animBg="1"/>
      <p:bldP spid="55" grpId="0"/>
      <p:bldP spid="56" grpId="0"/>
      <p:bldP spid="57" grpId="0"/>
      <p:bldP spid="58" grpId="0"/>
      <p:bldP spid="6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137245"/>
            <a:ext cx="2808312" cy="1203523"/>
          </a:xfrm>
        </p:spPr>
        <p:txBody>
          <a:bodyPr>
            <a:normAutofit/>
          </a:bodyPr>
          <a:lstStyle/>
          <a:p>
            <a:pPr algn="ctr"/>
            <a:r>
              <a:rPr lang="it-IT" sz="4000" dirty="0">
                <a:solidFill>
                  <a:schemeClr val="bg2">
                    <a:lumMod val="75000"/>
                  </a:schemeClr>
                </a:solidFill>
                <a:latin typeface="Brush Script MT" panose="03060802040406070304" pitchFamily="66" charset="0"/>
                <a:ea typeface="Verdana" pitchFamily="34" charset="0"/>
                <a:cs typeface="Verdana" pitchFamily="34" charset="0"/>
              </a:rPr>
              <a:t>the will</a:t>
            </a:r>
          </a:p>
        </p:txBody>
      </p:sp>
      <p:pic>
        <p:nvPicPr>
          <p:cNvPr id="5" name="Segnaposto contenuto 4" descr="Alfred_Nobels_will-November_25th,_1895.jpg"/>
          <p:cNvPicPr>
            <a:picLocks noGrp="1" noChangeAspect="1"/>
          </p:cNvPicPr>
          <p:nvPr>
            <p:ph idx="1"/>
          </p:nvPr>
        </p:nvPicPr>
        <p:blipFill>
          <a:blip r:embed="rId3" cstate="print"/>
          <a:stretch>
            <a:fillRect/>
          </a:stretch>
        </p:blipFill>
        <p:spPr>
          <a:xfrm>
            <a:off x="3658478" y="1306788"/>
            <a:ext cx="5139558" cy="4751001"/>
          </a:xfrm>
        </p:spPr>
      </p:pic>
      <p:sp>
        <p:nvSpPr>
          <p:cNvPr id="4" name="Segnaposto testo 3"/>
          <p:cNvSpPr>
            <a:spLocks noGrp="1"/>
          </p:cNvSpPr>
          <p:nvPr>
            <p:ph type="body" sz="half" idx="2"/>
          </p:nvPr>
        </p:nvSpPr>
        <p:spPr>
          <a:xfrm>
            <a:off x="539552" y="1196752"/>
            <a:ext cx="2950270" cy="3848700"/>
          </a:xfrm>
        </p:spPr>
        <p:txBody>
          <a:bodyPr>
            <a:noAutofit/>
          </a:bodyPr>
          <a:lstStyle/>
          <a:p>
            <a:r>
              <a:rPr lang="it-IT" sz="2500" dirty="0">
                <a:solidFill>
                  <a:schemeClr val="bg1"/>
                </a:solidFill>
                <a:effectLst>
                  <a:outerShdw blurRad="38100" dist="38100" dir="2700000" algn="tl">
                    <a:srgbClr val="000000">
                      <a:alpha val="43137"/>
                    </a:srgbClr>
                  </a:outerShdw>
                </a:effectLst>
                <a:latin typeface="Calibri" pitchFamily="34" charset="0"/>
              </a:rPr>
              <a:t>I</a:t>
            </a:r>
            <a:r>
              <a:rPr lang="it-IT" sz="2500" dirty="0" smtClean="0">
                <a:solidFill>
                  <a:schemeClr val="bg1"/>
                </a:solidFill>
                <a:effectLst>
                  <a:outerShdw blurRad="38100" dist="38100" dir="2700000" algn="tl">
                    <a:srgbClr val="000000">
                      <a:alpha val="43137"/>
                    </a:srgbClr>
                  </a:outerShdw>
                </a:effectLst>
                <a:latin typeface="Calibri" pitchFamily="34" charset="0"/>
              </a:rPr>
              <a:t>n </a:t>
            </a:r>
            <a:r>
              <a:rPr lang="it-IT" sz="2500" dirty="0">
                <a:solidFill>
                  <a:schemeClr val="bg1"/>
                </a:solidFill>
                <a:effectLst>
                  <a:outerShdw blurRad="38100" dist="38100" dir="2700000" algn="tl">
                    <a:srgbClr val="000000">
                      <a:alpha val="43137"/>
                    </a:srgbClr>
                  </a:outerShdw>
                </a:effectLst>
                <a:latin typeface="Calibri" pitchFamily="34" charset="0"/>
              </a:rPr>
              <a:t>his will you can read that </a:t>
            </a:r>
            <a:r>
              <a:rPr lang="it-IT" sz="2500" dirty="0" smtClean="0">
                <a:solidFill>
                  <a:schemeClr val="bg1"/>
                </a:solidFill>
                <a:effectLst>
                  <a:outerShdw blurRad="38100" dist="38100" dir="2700000" algn="tl">
                    <a:srgbClr val="000000">
                      <a:alpha val="43137"/>
                    </a:srgbClr>
                  </a:outerShdw>
                </a:effectLst>
                <a:latin typeface="Calibri" pitchFamily="34" charset="0"/>
              </a:rPr>
              <a:t>his intention was </a:t>
            </a:r>
            <a:r>
              <a:rPr lang="it-IT" sz="2500" dirty="0">
                <a:solidFill>
                  <a:schemeClr val="bg1"/>
                </a:solidFill>
                <a:effectLst>
                  <a:outerShdw blurRad="38100" dist="38100" dir="2700000" algn="tl">
                    <a:srgbClr val="000000">
                      <a:alpha val="43137"/>
                    </a:srgbClr>
                  </a:outerShdw>
                </a:effectLst>
                <a:latin typeface="Calibri" pitchFamily="34" charset="0"/>
              </a:rPr>
              <a:t>to reward those who in the </a:t>
            </a:r>
            <a:r>
              <a:rPr lang="it-IT" sz="2500" dirty="0" err="1" smtClean="0">
                <a:solidFill>
                  <a:schemeClr val="bg1"/>
                </a:solidFill>
                <a:effectLst>
                  <a:outerShdw blurRad="38100" dist="38100" dir="2700000" algn="tl">
                    <a:srgbClr val="000000">
                      <a:alpha val="43137"/>
                    </a:srgbClr>
                  </a:outerShdw>
                </a:effectLst>
                <a:latin typeface="Calibri" pitchFamily="34" charset="0"/>
              </a:rPr>
              <a:t>previous</a:t>
            </a:r>
            <a:r>
              <a:rPr lang="it-IT" sz="2500" dirty="0" smtClean="0">
                <a:solidFill>
                  <a:schemeClr val="bg1"/>
                </a:solidFill>
                <a:effectLst>
                  <a:outerShdw blurRad="38100" dist="38100" dir="2700000" algn="tl">
                    <a:srgbClr val="000000">
                      <a:alpha val="43137"/>
                    </a:srgbClr>
                  </a:outerShdw>
                </a:effectLst>
                <a:latin typeface="Calibri" pitchFamily="34" charset="0"/>
              </a:rPr>
              <a:t> </a:t>
            </a:r>
            <a:r>
              <a:rPr lang="it-IT" sz="2500" dirty="0" err="1" smtClean="0">
                <a:solidFill>
                  <a:schemeClr val="bg1"/>
                </a:solidFill>
                <a:effectLst>
                  <a:outerShdw blurRad="38100" dist="38100" dir="2700000" algn="tl">
                    <a:srgbClr val="000000">
                      <a:alpha val="43137"/>
                    </a:srgbClr>
                  </a:outerShdw>
                </a:effectLst>
                <a:latin typeface="Calibri" pitchFamily="34" charset="0"/>
              </a:rPr>
              <a:t>year</a:t>
            </a:r>
            <a:r>
              <a:rPr lang="it-IT" sz="2500" baseline="0" dirty="0" smtClean="0">
                <a:solidFill>
                  <a:schemeClr val="bg1"/>
                </a:solidFill>
                <a:effectLst>
                  <a:outerShdw blurRad="38100" dist="38100" dir="2700000" algn="tl">
                    <a:srgbClr val="000000">
                      <a:alpha val="43137"/>
                    </a:srgbClr>
                  </a:outerShdw>
                </a:effectLst>
                <a:latin typeface="Calibri" pitchFamily="34" charset="0"/>
              </a:rPr>
              <a:t> </a:t>
            </a:r>
            <a:r>
              <a:rPr lang="it-IT" sz="2500" baseline="0" dirty="0" err="1" smtClean="0">
                <a:solidFill>
                  <a:schemeClr val="bg1"/>
                </a:solidFill>
                <a:effectLst>
                  <a:outerShdw blurRad="38100" dist="38100" dir="2700000" algn="tl">
                    <a:srgbClr val="000000">
                      <a:alpha val="43137"/>
                    </a:srgbClr>
                  </a:outerShdw>
                </a:effectLst>
                <a:latin typeface="Calibri" pitchFamily="34" charset="0"/>
              </a:rPr>
              <a:t>had</a:t>
            </a:r>
            <a:r>
              <a:rPr lang="it-IT" sz="2500" dirty="0" smtClean="0">
                <a:solidFill>
                  <a:schemeClr val="bg1"/>
                </a:solidFill>
                <a:effectLst>
                  <a:outerShdw blurRad="38100" dist="38100" dir="2700000" algn="tl">
                    <a:srgbClr val="000000">
                      <a:alpha val="43137"/>
                    </a:srgbClr>
                  </a:outerShdw>
                </a:effectLst>
                <a:latin typeface="Calibri" pitchFamily="34" charset="0"/>
              </a:rPr>
              <a:t> </a:t>
            </a:r>
            <a:r>
              <a:rPr lang="it-IT" sz="2500" dirty="0" smtClean="0">
                <a:solidFill>
                  <a:schemeClr val="bg1"/>
                </a:solidFill>
                <a:effectLst>
                  <a:outerShdw blurRad="38100" dist="38100" dir="2700000" algn="tl">
                    <a:srgbClr val="000000">
                      <a:alpha val="43137"/>
                    </a:srgbClr>
                  </a:outerShdw>
                </a:effectLst>
                <a:latin typeface="Calibri" pitchFamily="34" charset="0"/>
              </a:rPr>
              <a:t>“conferred </a:t>
            </a:r>
            <a:r>
              <a:rPr lang="it-IT" sz="2500" dirty="0">
                <a:solidFill>
                  <a:schemeClr val="bg1"/>
                </a:solidFill>
                <a:effectLst>
                  <a:outerShdw blurRad="38100" dist="38100" dir="2700000" algn="tl">
                    <a:srgbClr val="000000">
                      <a:alpha val="43137"/>
                    </a:srgbClr>
                  </a:outerShdw>
                </a:effectLst>
                <a:latin typeface="Calibri" pitchFamily="34" charset="0"/>
              </a:rPr>
              <a:t>greater benefit to </a:t>
            </a:r>
            <a:r>
              <a:rPr lang="it-IT" sz="2500" dirty="0" smtClean="0">
                <a:solidFill>
                  <a:schemeClr val="bg1"/>
                </a:solidFill>
                <a:effectLst>
                  <a:outerShdw blurRad="38100" dist="38100" dir="2700000" algn="tl">
                    <a:srgbClr val="000000">
                      <a:alpha val="43137"/>
                    </a:srgbClr>
                  </a:outerShdw>
                </a:effectLst>
                <a:latin typeface="Calibri" pitchFamily="34" charset="0"/>
              </a:rPr>
              <a:t>mankind”.</a:t>
            </a:r>
            <a:endParaRPr lang="it-IT" sz="2500" dirty="0">
              <a:solidFill>
                <a:schemeClr val="bg1"/>
              </a:solidFill>
              <a:effectLst>
                <a:outerShdw blurRad="38100" dist="38100" dir="2700000" algn="tl">
                  <a:srgbClr val="000000">
                    <a:alpha val="43137"/>
                  </a:srgbClr>
                </a:outerShdw>
              </a:effectLst>
              <a:latin typeface="Calibri" pitchFamily="34" charset="0"/>
            </a:endParaRPr>
          </a:p>
          <a:p>
            <a:r>
              <a:rPr lang="it-IT" sz="2500" dirty="0" smtClean="0">
                <a:solidFill>
                  <a:schemeClr val="bg1"/>
                </a:solidFill>
                <a:effectLst>
                  <a:outerShdw blurRad="38100" dist="38100" dir="2700000" algn="tl">
                    <a:srgbClr val="000000">
                      <a:alpha val="43137"/>
                    </a:srgbClr>
                  </a:outerShdw>
                </a:effectLst>
                <a:latin typeface="Calibri" pitchFamily="34" charset="0"/>
              </a:rPr>
              <a:t>Nobel’s wealth was </a:t>
            </a:r>
            <a:r>
              <a:rPr lang="it-IT" sz="2500" dirty="0">
                <a:solidFill>
                  <a:schemeClr val="bg1"/>
                </a:solidFill>
                <a:effectLst>
                  <a:outerShdw blurRad="38100" dist="38100" dir="2700000" algn="tl">
                    <a:srgbClr val="000000">
                      <a:alpha val="43137"/>
                    </a:srgbClr>
                  </a:outerShdw>
                </a:effectLst>
                <a:latin typeface="Calibri" pitchFamily="34" charset="0"/>
              </a:rPr>
              <a:t>invested in safe </a:t>
            </a:r>
            <a:r>
              <a:rPr lang="it-IT" sz="2500" dirty="0" smtClean="0">
                <a:solidFill>
                  <a:schemeClr val="bg1"/>
                </a:solidFill>
                <a:effectLst>
                  <a:outerShdw blurRad="38100" dist="38100" dir="2700000" algn="tl">
                    <a:srgbClr val="000000">
                      <a:alpha val="43137"/>
                    </a:srgbClr>
                  </a:outerShdw>
                </a:effectLst>
                <a:latin typeface="Calibri" pitchFamily="34" charset="0"/>
              </a:rPr>
              <a:t>actions that</a:t>
            </a:r>
            <a:r>
              <a:rPr lang="it-IT" sz="2500" dirty="0">
                <a:solidFill>
                  <a:schemeClr val="bg1"/>
                </a:solidFill>
                <a:effectLst>
                  <a:outerShdw blurRad="38100" dist="38100" dir="2700000" algn="tl">
                    <a:srgbClr val="000000">
                      <a:alpha val="43137"/>
                    </a:srgbClr>
                  </a:outerShdw>
                </a:effectLst>
                <a:latin typeface="Calibri" pitchFamily="34" charset="0"/>
              </a:rPr>
              <a:t> </a:t>
            </a:r>
            <a:r>
              <a:rPr lang="it-IT" sz="2500" dirty="0" smtClean="0">
                <a:solidFill>
                  <a:schemeClr val="bg1"/>
                </a:solidFill>
                <a:effectLst>
                  <a:outerShdw blurRad="38100" dist="38100" dir="2700000" algn="tl">
                    <a:srgbClr val="000000">
                      <a:alpha val="43137"/>
                    </a:srgbClr>
                  </a:outerShdw>
                </a:effectLst>
                <a:latin typeface="Calibri" pitchFamily="34" charset="0"/>
              </a:rPr>
              <a:t> founded the prizes given to the laureates.</a:t>
            </a:r>
            <a:endParaRPr lang="it-IT" sz="2500" dirty="0">
              <a:solidFill>
                <a:schemeClr val="bg1"/>
              </a:solidFill>
              <a:effectLst>
                <a:outerShdw blurRad="38100" dist="38100" dir="2700000" algn="tl">
                  <a:srgbClr val="000000">
                    <a:alpha val="43137"/>
                  </a:srgbClr>
                </a:outerShdw>
              </a:effectLst>
              <a:latin typeface="Calibri" pitchFamily="34" charset="0"/>
            </a:endParaRPr>
          </a:p>
        </p:txBody>
      </p:sp>
      <p:sp>
        <p:nvSpPr>
          <p:cNvPr id="7" name="6 Rectángulo"/>
          <p:cNvSpPr/>
          <p:nvPr/>
        </p:nvSpPr>
        <p:spPr>
          <a:xfrm>
            <a:off x="107504" y="116632"/>
            <a:ext cx="8928992" cy="6624736"/>
          </a:xfrm>
          <a:prstGeom prst="rect">
            <a:avLst/>
          </a:prstGeom>
          <a:noFill/>
          <a:ln w="508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3400604443"/>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15616" y="380874"/>
            <a:ext cx="6912768" cy="1263706"/>
          </a:xfrm>
        </p:spPr>
        <p:txBody>
          <a:bodyPr>
            <a:noAutofit/>
          </a:bodyPr>
          <a:lstStyle/>
          <a:p>
            <a:r>
              <a:rPr lang="it-IT" sz="4400" dirty="0" smtClean="0">
                <a:solidFill>
                  <a:schemeClr val="bg1"/>
                </a:solidFill>
                <a:effectLst>
                  <a:glow rad="139700">
                    <a:schemeClr val="bg1">
                      <a:alpha val="40000"/>
                    </a:schemeClr>
                  </a:glow>
                  <a:reflection blurRad="12700" stA="48000" endA="300" endPos="55000" dir="5400000" sy="-90000" algn="bl" rotWithShape="0"/>
                </a:effectLst>
                <a:latin typeface="Verdana" panose="020B0604030504040204" pitchFamily="34" charset="0"/>
                <a:ea typeface="Verdana" panose="020B0604030504040204" pitchFamily="34" charset="0"/>
                <a:cs typeface="Verdana" panose="020B0604030504040204" pitchFamily="34" charset="0"/>
              </a:rPr>
              <a:t>A bright revolution</a:t>
            </a:r>
            <a:endParaRPr lang="it-IT" sz="4400" dirty="0">
              <a:solidFill>
                <a:schemeClr val="bg1"/>
              </a:solidFill>
              <a:effectLst>
                <a:glow rad="139700">
                  <a:schemeClr val="bg1">
                    <a:alpha val="40000"/>
                  </a:schemeClr>
                </a:glow>
                <a:reflection blurRad="12700" stA="48000" endA="300" endPos="55000" dir="5400000" sy="-90000" algn="bl" rotWithShape="0"/>
              </a:effectLst>
              <a:latin typeface="Verdana" panose="020B0604030504040204" pitchFamily="34" charset="0"/>
              <a:ea typeface="Verdana" panose="020B0604030504040204" pitchFamily="34" charset="0"/>
              <a:cs typeface="Verdana" panose="020B0604030504040204" pitchFamily="34" charset="0"/>
            </a:endParaRPr>
          </a:p>
        </p:txBody>
      </p:sp>
      <p:sp>
        <p:nvSpPr>
          <p:cNvPr id="3" name="Sottotitolo 2"/>
          <p:cNvSpPr>
            <a:spLocks noGrp="1"/>
          </p:cNvSpPr>
          <p:nvPr>
            <p:ph type="subTitle" idx="1"/>
          </p:nvPr>
        </p:nvSpPr>
        <p:spPr>
          <a:xfrm>
            <a:off x="251520" y="2343586"/>
            <a:ext cx="8936503" cy="2237542"/>
          </a:xfrm>
        </p:spPr>
        <p:txBody>
          <a:bodyPr>
            <a:noAutofit/>
          </a:bodyPr>
          <a:lstStyle/>
          <a:p>
            <a:pPr algn="l"/>
            <a:endParaRPr lang="it-IT" sz="1800" b="1" dirty="0" smtClean="0">
              <a:solidFill>
                <a:schemeClr val="accent5"/>
              </a:solidFill>
            </a:endParaRPr>
          </a:p>
          <a:p>
            <a:pPr algn="l"/>
            <a:endParaRPr lang="it-IT" sz="2000" b="1" dirty="0" smtClean="0">
              <a:solidFill>
                <a:schemeClr val="accent5"/>
              </a:solidFill>
              <a:latin typeface="Calibri" panose="020F0502020204030204" pitchFamily="34" charset="0"/>
            </a:endParaRPr>
          </a:p>
          <a:p>
            <a:pPr algn="l"/>
            <a:endParaRPr lang="it-IT" sz="2000" b="1" dirty="0" smtClean="0">
              <a:solidFill>
                <a:schemeClr val="accent5"/>
              </a:solidFill>
              <a:effectLst>
                <a:outerShdw blurRad="38100" dist="38100" dir="2700000" algn="tl">
                  <a:srgbClr val="000000">
                    <a:alpha val="43137"/>
                  </a:srgbClr>
                </a:outerShdw>
              </a:effectLst>
              <a:latin typeface="Calibri" panose="020F0502020204030204" pitchFamily="34" charset="0"/>
            </a:endParaRPr>
          </a:p>
          <a:p>
            <a:pPr algn="l"/>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The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laureates</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inventions revolutionized the field of illumination tecnology.</a:t>
            </a:r>
          </a:p>
          <a:p>
            <a:pPr algn="l"/>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New, more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efficient</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cheaper</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and smarter lamps are developed all the time.</a:t>
            </a:r>
          </a:p>
          <a:p>
            <a:pPr algn="l"/>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Led lamps are thus flexible light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surces</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already</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with several applications in the field of illlumination.</a:t>
            </a:r>
          </a:p>
          <a:p>
            <a:pPr algn="l"/>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The possibility to control the colour of light also implies that led lamps can reproduce the alternations of naural light and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follow</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our biological clock.</a:t>
            </a:r>
          </a:p>
          <a:p>
            <a:pPr algn="l"/>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The invention of the efficient blue led is just twenty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years</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old</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a:t>
            </a:r>
            <a:r>
              <a:rPr lang="it-IT" sz="2200" baseline="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baseline="0" dirty="0" err="1" smtClean="0">
                <a:solidFill>
                  <a:schemeClr val="bg1"/>
                </a:solidFill>
                <a:effectLst>
                  <a:outerShdw blurRad="38100" dist="38100" dir="2700000" algn="tl">
                    <a:srgbClr val="000000">
                      <a:alpha val="43137"/>
                    </a:srgbClr>
                  </a:outerShdw>
                </a:effectLst>
                <a:latin typeface="Calibri" panose="020F0502020204030204" pitchFamily="34" charset="0"/>
              </a:rPr>
              <a:t>b</a:t>
            </a:r>
            <a:r>
              <a:rPr lang="it-IT" sz="2200" dirty="0" err="1" smtClean="0">
                <a:solidFill>
                  <a:schemeClr val="bg1"/>
                </a:solidFill>
                <a:effectLst>
                  <a:outerShdw blurRad="38100" dist="38100" dir="2700000" algn="tl">
                    <a:srgbClr val="000000">
                      <a:alpha val="43137"/>
                    </a:srgbClr>
                  </a:outerShdw>
                </a:effectLst>
                <a:latin typeface="Calibri" panose="020F0502020204030204" pitchFamily="34" charset="0"/>
              </a:rPr>
              <a:t>ut</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 </a:t>
            </a:r>
            <a:r>
              <a:rPr lang="it-IT" sz="2200" dirty="0" smtClean="0">
                <a:solidFill>
                  <a:schemeClr val="bg1"/>
                </a:solidFill>
                <a:effectLst>
                  <a:outerShdw blurRad="38100" dist="38100" dir="2700000" algn="tl">
                    <a:srgbClr val="000000">
                      <a:alpha val="43137"/>
                    </a:srgbClr>
                  </a:outerShdw>
                </a:effectLst>
                <a:latin typeface="Calibri" panose="020F0502020204030204" pitchFamily="34" charset="0"/>
              </a:rPr>
              <a:t>it has already contributed to creating white light in an entirely new manner to the benefit of us all.</a:t>
            </a:r>
            <a:endParaRPr lang="it-IT" sz="22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pic>
        <p:nvPicPr>
          <p:cNvPr id="6" name="Immagin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111425">
            <a:off x="936564" y="4410627"/>
            <a:ext cx="2771975" cy="1973169"/>
          </a:xfrm>
          <a:prstGeom prst="rect">
            <a:avLst/>
          </a:prstGeom>
          <a:ln>
            <a:noFill/>
          </a:ln>
          <a:effectLst>
            <a:softEdge rad="112500"/>
          </a:effectLst>
        </p:spPr>
      </p:pic>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445007">
            <a:off x="5424727" y="4307716"/>
            <a:ext cx="2440792" cy="2213367"/>
          </a:xfrm>
          <a:prstGeom prst="rect">
            <a:avLst/>
          </a:prstGeom>
          <a:ln>
            <a:noFill/>
          </a:ln>
          <a:effectLst>
            <a:softEdge rad="112500"/>
          </a:effectLst>
        </p:spPr>
      </p:pic>
      <p:sp>
        <p:nvSpPr>
          <p:cNvPr id="8" name="7 Rectángulo"/>
          <p:cNvSpPr/>
          <p:nvPr/>
        </p:nvSpPr>
        <p:spPr>
          <a:xfrm>
            <a:off x="107504" y="116632"/>
            <a:ext cx="8928992" cy="6624736"/>
          </a:xfrm>
          <a:prstGeom prst="rect">
            <a:avLst/>
          </a:prstGeom>
          <a:noFill/>
          <a:ln w="254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8900202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80">
                                          <p:stCondLst>
                                            <p:cond delay="0"/>
                                          </p:stCondLst>
                                        </p:cTn>
                                        <p:tgtEl>
                                          <p:spTgt spid="3">
                                            <p:txEl>
                                              <p:pRg st="3" end="3"/>
                                            </p:txEl>
                                          </p:spTgt>
                                        </p:tgtEl>
                                      </p:cBhvr>
                                    </p:animEffect>
                                    <p:anim calcmode="lin" valueType="num">
                                      <p:cBhvr>
                                        <p:cTn id="1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3" end="3"/>
                                            </p:txEl>
                                          </p:spTgt>
                                        </p:tgtEl>
                                      </p:cBhvr>
                                      <p:to x="100000" y="60000"/>
                                    </p:animScale>
                                    <p:animScale>
                                      <p:cBhvr>
                                        <p:cTn id="19" dur="166" decel="50000">
                                          <p:stCondLst>
                                            <p:cond delay="676"/>
                                          </p:stCondLst>
                                        </p:cTn>
                                        <p:tgtEl>
                                          <p:spTgt spid="3">
                                            <p:txEl>
                                              <p:pRg st="3" end="3"/>
                                            </p:txEl>
                                          </p:spTgt>
                                        </p:tgtEl>
                                      </p:cBhvr>
                                      <p:to x="100000" y="100000"/>
                                    </p:animScale>
                                    <p:animScale>
                                      <p:cBhvr>
                                        <p:cTn id="20" dur="26">
                                          <p:stCondLst>
                                            <p:cond delay="1312"/>
                                          </p:stCondLst>
                                        </p:cTn>
                                        <p:tgtEl>
                                          <p:spTgt spid="3">
                                            <p:txEl>
                                              <p:pRg st="3" end="3"/>
                                            </p:txEl>
                                          </p:spTgt>
                                        </p:tgtEl>
                                      </p:cBhvr>
                                      <p:to x="100000" y="80000"/>
                                    </p:animScale>
                                    <p:animScale>
                                      <p:cBhvr>
                                        <p:cTn id="21" dur="166" decel="50000">
                                          <p:stCondLst>
                                            <p:cond delay="1338"/>
                                          </p:stCondLst>
                                        </p:cTn>
                                        <p:tgtEl>
                                          <p:spTgt spid="3">
                                            <p:txEl>
                                              <p:pRg st="3" end="3"/>
                                            </p:txEl>
                                          </p:spTgt>
                                        </p:tgtEl>
                                      </p:cBhvr>
                                      <p:to x="100000" y="100000"/>
                                    </p:animScale>
                                    <p:animScale>
                                      <p:cBhvr>
                                        <p:cTn id="22" dur="26">
                                          <p:stCondLst>
                                            <p:cond delay="1642"/>
                                          </p:stCondLst>
                                        </p:cTn>
                                        <p:tgtEl>
                                          <p:spTgt spid="3">
                                            <p:txEl>
                                              <p:pRg st="3" end="3"/>
                                            </p:txEl>
                                          </p:spTgt>
                                        </p:tgtEl>
                                      </p:cBhvr>
                                      <p:to x="100000" y="90000"/>
                                    </p:animScale>
                                    <p:animScale>
                                      <p:cBhvr>
                                        <p:cTn id="23" dur="166" decel="50000">
                                          <p:stCondLst>
                                            <p:cond delay="1668"/>
                                          </p:stCondLst>
                                        </p:cTn>
                                        <p:tgtEl>
                                          <p:spTgt spid="3">
                                            <p:txEl>
                                              <p:pRg st="3" end="3"/>
                                            </p:txEl>
                                          </p:spTgt>
                                        </p:tgtEl>
                                      </p:cBhvr>
                                      <p:to x="100000" y="100000"/>
                                    </p:animScale>
                                    <p:animScale>
                                      <p:cBhvr>
                                        <p:cTn id="24" dur="26">
                                          <p:stCondLst>
                                            <p:cond delay="1808"/>
                                          </p:stCondLst>
                                        </p:cTn>
                                        <p:tgtEl>
                                          <p:spTgt spid="3">
                                            <p:txEl>
                                              <p:pRg st="3" end="3"/>
                                            </p:txEl>
                                          </p:spTgt>
                                        </p:tgtEl>
                                      </p:cBhvr>
                                      <p:to x="100000" y="95000"/>
                                    </p:animScale>
                                    <p:animScale>
                                      <p:cBhvr>
                                        <p:cTn id="25" dur="166" decel="50000">
                                          <p:stCondLst>
                                            <p:cond delay="1834"/>
                                          </p:stCondLst>
                                        </p:cTn>
                                        <p:tgtEl>
                                          <p:spTgt spid="3">
                                            <p:txEl>
                                              <p:pRg st="3" end="3"/>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80">
                                          <p:stCondLst>
                                            <p:cond delay="0"/>
                                          </p:stCondLst>
                                        </p:cTn>
                                        <p:tgtEl>
                                          <p:spTgt spid="3">
                                            <p:txEl>
                                              <p:pRg st="4" end="4"/>
                                            </p:txEl>
                                          </p:spTgt>
                                        </p:tgtEl>
                                      </p:cBhvr>
                                    </p:animEffect>
                                    <p:anim calcmode="lin" valueType="num">
                                      <p:cBhvr>
                                        <p:cTn id="2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4" end="4"/>
                                            </p:txEl>
                                          </p:spTgt>
                                        </p:tgtEl>
                                      </p:cBhvr>
                                      <p:to x="100000" y="60000"/>
                                    </p:animScale>
                                    <p:animScale>
                                      <p:cBhvr>
                                        <p:cTn id="35" dur="166" decel="50000">
                                          <p:stCondLst>
                                            <p:cond delay="676"/>
                                          </p:stCondLst>
                                        </p:cTn>
                                        <p:tgtEl>
                                          <p:spTgt spid="3">
                                            <p:txEl>
                                              <p:pRg st="4" end="4"/>
                                            </p:txEl>
                                          </p:spTgt>
                                        </p:tgtEl>
                                      </p:cBhvr>
                                      <p:to x="100000" y="100000"/>
                                    </p:animScale>
                                    <p:animScale>
                                      <p:cBhvr>
                                        <p:cTn id="36" dur="26">
                                          <p:stCondLst>
                                            <p:cond delay="1312"/>
                                          </p:stCondLst>
                                        </p:cTn>
                                        <p:tgtEl>
                                          <p:spTgt spid="3">
                                            <p:txEl>
                                              <p:pRg st="4" end="4"/>
                                            </p:txEl>
                                          </p:spTgt>
                                        </p:tgtEl>
                                      </p:cBhvr>
                                      <p:to x="100000" y="80000"/>
                                    </p:animScale>
                                    <p:animScale>
                                      <p:cBhvr>
                                        <p:cTn id="37" dur="166" decel="50000">
                                          <p:stCondLst>
                                            <p:cond delay="1338"/>
                                          </p:stCondLst>
                                        </p:cTn>
                                        <p:tgtEl>
                                          <p:spTgt spid="3">
                                            <p:txEl>
                                              <p:pRg st="4" end="4"/>
                                            </p:txEl>
                                          </p:spTgt>
                                        </p:tgtEl>
                                      </p:cBhvr>
                                      <p:to x="100000" y="100000"/>
                                    </p:animScale>
                                    <p:animScale>
                                      <p:cBhvr>
                                        <p:cTn id="38" dur="26">
                                          <p:stCondLst>
                                            <p:cond delay="1642"/>
                                          </p:stCondLst>
                                        </p:cTn>
                                        <p:tgtEl>
                                          <p:spTgt spid="3">
                                            <p:txEl>
                                              <p:pRg st="4" end="4"/>
                                            </p:txEl>
                                          </p:spTgt>
                                        </p:tgtEl>
                                      </p:cBhvr>
                                      <p:to x="100000" y="90000"/>
                                    </p:animScale>
                                    <p:animScale>
                                      <p:cBhvr>
                                        <p:cTn id="39" dur="166" decel="50000">
                                          <p:stCondLst>
                                            <p:cond delay="1668"/>
                                          </p:stCondLst>
                                        </p:cTn>
                                        <p:tgtEl>
                                          <p:spTgt spid="3">
                                            <p:txEl>
                                              <p:pRg st="4" end="4"/>
                                            </p:txEl>
                                          </p:spTgt>
                                        </p:tgtEl>
                                      </p:cBhvr>
                                      <p:to x="100000" y="100000"/>
                                    </p:animScale>
                                    <p:animScale>
                                      <p:cBhvr>
                                        <p:cTn id="40" dur="26">
                                          <p:stCondLst>
                                            <p:cond delay="1808"/>
                                          </p:stCondLst>
                                        </p:cTn>
                                        <p:tgtEl>
                                          <p:spTgt spid="3">
                                            <p:txEl>
                                              <p:pRg st="4" end="4"/>
                                            </p:txEl>
                                          </p:spTgt>
                                        </p:tgtEl>
                                      </p:cBhvr>
                                      <p:to x="100000" y="95000"/>
                                    </p:animScale>
                                    <p:animScale>
                                      <p:cBhvr>
                                        <p:cTn id="41" dur="166" decel="50000">
                                          <p:stCondLst>
                                            <p:cond delay="1834"/>
                                          </p:stCondLst>
                                        </p:cTn>
                                        <p:tgtEl>
                                          <p:spTgt spid="3">
                                            <p:txEl>
                                              <p:pRg st="4" end="4"/>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80">
                                          <p:stCondLst>
                                            <p:cond delay="0"/>
                                          </p:stCondLst>
                                        </p:cTn>
                                        <p:tgtEl>
                                          <p:spTgt spid="3">
                                            <p:txEl>
                                              <p:pRg st="5" end="5"/>
                                            </p:txEl>
                                          </p:spTgt>
                                        </p:tgtEl>
                                      </p:cBhvr>
                                    </p:animEffect>
                                    <p:anim calcmode="lin" valueType="num">
                                      <p:cBhvr>
                                        <p:cTn id="4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5" end="5"/>
                                            </p:txEl>
                                          </p:spTgt>
                                        </p:tgtEl>
                                      </p:cBhvr>
                                      <p:to x="100000" y="60000"/>
                                    </p:animScale>
                                    <p:animScale>
                                      <p:cBhvr>
                                        <p:cTn id="51" dur="166" decel="50000">
                                          <p:stCondLst>
                                            <p:cond delay="676"/>
                                          </p:stCondLst>
                                        </p:cTn>
                                        <p:tgtEl>
                                          <p:spTgt spid="3">
                                            <p:txEl>
                                              <p:pRg st="5" end="5"/>
                                            </p:txEl>
                                          </p:spTgt>
                                        </p:tgtEl>
                                      </p:cBhvr>
                                      <p:to x="100000" y="100000"/>
                                    </p:animScale>
                                    <p:animScale>
                                      <p:cBhvr>
                                        <p:cTn id="52" dur="26">
                                          <p:stCondLst>
                                            <p:cond delay="1312"/>
                                          </p:stCondLst>
                                        </p:cTn>
                                        <p:tgtEl>
                                          <p:spTgt spid="3">
                                            <p:txEl>
                                              <p:pRg st="5" end="5"/>
                                            </p:txEl>
                                          </p:spTgt>
                                        </p:tgtEl>
                                      </p:cBhvr>
                                      <p:to x="100000" y="80000"/>
                                    </p:animScale>
                                    <p:animScale>
                                      <p:cBhvr>
                                        <p:cTn id="53" dur="166" decel="50000">
                                          <p:stCondLst>
                                            <p:cond delay="1338"/>
                                          </p:stCondLst>
                                        </p:cTn>
                                        <p:tgtEl>
                                          <p:spTgt spid="3">
                                            <p:txEl>
                                              <p:pRg st="5" end="5"/>
                                            </p:txEl>
                                          </p:spTgt>
                                        </p:tgtEl>
                                      </p:cBhvr>
                                      <p:to x="100000" y="100000"/>
                                    </p:animScale>
                                    <p:animScale>
                                      <p:cBhvr>
                                        <p:cTn id="54" dur="26">
                                          <p:stCondLst>
                                            <p:cond delay="1642"/>
                                          </p:stCondLst>
                                        </p:cTn>
                                        <p:tgtEl>
                                          <p:spTgt spid="3">
                                            <p:txEl>
                                              <p:pRg st="5" end="5"/>
                                            </p:txEl>
                                          </p:spTgt>
                                        </p:tgtEl>
                                      </p:cBhvr>
                                      <p:to x="100000" y="90000"/>
                                    </p:animScale>
                                    <p:animScale>
                                      <p:cBhvr>
                                        <p:cTn id="55" dur="166" decel="50000">
                                          <p:stCondLst>
                                            <p:cond delay="1668"/>
                                          </p:stCondLst>
                                        </p:cTn>
                                        <p:tgtEl>
                                          <p:spTgt spid="3">
                                            <p:txEl>
                                              <p:pRg st="5" end="5"/>
                                            </p:txEl>
                                          </p:spTgt>
                                        </p:tgtEl>
                                      </p:cBhvr>
                                      <p:to x="100000" y="100000"/>
                                    </p:animScale>
                                    <p:animScale>
                                      <p:cBhvr>
                                        <p:cTn id="56" dur="26">
                                          <p:stCondLst>
                                            <p:cond delay="1808"/>
                                          </p:stCondLst>
                                        </p:cTn>
                                        <p:tgtEl>
                                          <p:spTgt spid="3">
                                            <p:txEl>
                                              <p:pRg st="5" end="5"/>
                                            </p:txEl>
                                          </p:spTgt>
                                        </p:tgtEl>
                                      </p:cBhvr>
                                      <p:to x="100000" y="95000"/>
                                    </p:animScale>
                                    <p:animScale>
                                      <p:cBhvr>
                                        <p:cTn id="57" dur="166" decel="50000">
                                          <p:stCondLst>
                                            <p:cond delay="1834"/>
                                          </p:stCondLst>
                                        </p:cTn>
                                        <p:tgtEl>
                                          <p:spTgt spid="3">
                                            <p:txEl>
                                              <p:pRg st="5" end="5"/>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wipe(down)">
                                      <p:cBhvr>
                                        <p:cTn id="60" dur="580">
                                          <p:stCondLst>
                                            <p:cond delay="0"/>
                                          </p:stCondLst>
                                        </p:cTn>
                                        <p:tgtEl>
                                          <p:spTgt spid="3">
                                            <p:txEl>
                                              <p:pRg st="6" end="6"/>
                                            </p:txEl>
                                          </p:spTgt>
                                        </p:tgtEl>
                                      </p:cBhvr>
                                    </p:animEffect>
                                    <p:anim calcmode="lin" valueType="num">
                                      <p:cBhvr>
                                        <p:cTn id="6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6" end="6"/>
                                            </p:txEl>
                                          </p:spTgt>
                                        </p:tgtEl>
                                      </p:cBhvr>
                                      <p:to x="100000" y="60000"/>
                                    </p:animScale>
                                    <p:animScale>
                                      <p:cBhvr>
                                        <p:cTn id="67" dur="166" decel="50000">
                                          <p:stCondLst>
                                            <p:cond delay="676"/>
                                          </p:stCondLst>
                                        </p:cTn>
                                        <p:tgtEl>
                                          <p:spTgt spid="3">
                                            <p:txEl>
                                              <p:pRg st="6" end="6"/>
                                            </p:txEl>
                                          </p:spTgt>
                                        </p:tgtEl>
                                      </p:cBhvr>
                                      <p:to x="100000" y="100000"/>
                                    </p:animScale>
                                    <p:animScale>
                                      <p:cBhvr>
                                        <p:cTn id="68" dur="26">
                                          <p:stCondLst>
                                            <p:cond delay="1312"/>
                                          </p:stCondLst>
                                        </p:cTn>
                                        <p:tgtEl>
                                          <p:spTgt spid="3">
                                            <p:txEl>
                                              <p:pRg st="6" end="6"/>
                                            </p:txEl>
                                          </p:spTgt>
                                        </p:tgtEl>
                                      </p:cBhvr>
                                      <p:to x="100000" y="80000"/>
                                    </p:animScale>
                                    <p:animScale>
                                      <p:cBhvr>
                                        <p:cTn id="69" dur="166" decel="50000">
                                          <p:stCondLst>
                                            <p:cond delay="1338"/>
                                          </p:stCondLst>
                                        </p:cTn>
                                        <p:tgtEl>
                                          <p:spTgt spid="3">
                                            <p:txEl>
                                              <p:pRg st="6" end="6"/>
                                            </p:txEl>
                                          </p:spTgt>
                                        </p:tgtEl>
                                      </p:cBhvr>
                                      <p:to x="100000" y="100000"/>
                                    </p:animScale>
                                    <p:animScale>
                                      <p:cBhvr>
                                        <p:cTn id="70" dur="26">
                                          <p:stCondLst>
                                            <p:cond delay="1642"/>
                                          </p:stCondLst>
                                        </p:cTn>
                                        <p:tgtEl>
                                          <p:spTgt spid="3">
                                            <p:txEl>
                                              <p:pRg st="6" end="6"/>
                                            </p:txEl>
                                          </p:spTgt>
                                        </p:tgtEl>
                                      </p:cBhvr>
                                      <p:to x="100000" y="90000"/>
                                    </p:animScale>
                                    <p:animScale>
                                      <p:cBhvr>
                                        <p:cTn id="71" dur="166" decel="50000">
                                          <p:stCondLst>
                                            <p:cond delay="1668"/>
                                          </p:stCondLst>
                                        </p:cTn>
                                        <p:tgtEl>
                                          <p:spTgt spid="3">
                                            <p:txEl>
                                              <p:pRg st="6" end="6"/>
                                            </p:txEl>
                                          </p:spTgt>
                                        </p:tgtEl>
                                      </p:cBhvr>
                                      <p:to x="100000" y="100000"/>
                                    </p:animScale>
                                    <p:animScale>
                                      <p:cBhvr>
                                        <p:cTn id="72" dur="26">
                                          <p:stCondLst>
                                            <p:cond delay="1808"/>
                                          </p:stCondLst>
                                        </p:cTn>
                                        <p:tgtEl>
                                          <p:spTgt spid="3">
                                            <p:txEl>
                                              <p:pRg st="6" end="6"/>
                                            </p:txEl>
                                          </p:spTgt>
                                        </p:tgtEl>
                                      </p:cBhvr>
                                      <p:to x="100000" y="95000"/>
                                    </p:animScale>
                                    <p:animScale>
                                      <p:cBhvr>
                                        <p:cTn id="73" dur="166" decel="50000">
                                          <p:stCondLst>
                                            <p:cond delay="1834"/>
                                          </p:stCondLst>
                                        </p:cTn>
                                        <p:tgtEl>
                                          <p:spTgt spid="3">
                                            <p:txEl>
                                              <p:pRg st="6" end="6"/>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wipe(down)">
                                      <p:cBhvr>
                                        <p:cTn id="76" dur="580">
                                          <p:stCondLst>
                                            <p:cond delay="0"/>
                                          </p:stCondLst>
                                        </p:cTn>
                                        <p:tgtEl>
                                          <p:spTgt spid="3">
                                            <p:txEl>
                                              <p:pRg st="7" end="7"/>
                                            </p:txEl>
                                          </p:spTgt>
                                        </p:tgtEl>
                                      </p:cBhvr>
                                    </p:animEffect>
                                    <p:anim calcmode="lin" valueType="num">
                                      <p:cBhvr>
                                        <p:cTn id="77"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7" end="7"/>
                                            </p:txEl>
                                          </p:spTgt>
                                        </p:tgtEl>
                                      </p:cBhvr>
                                      <p:to x="100000" y="60000"/>
                                    </p:animScale>
                                    <p:animScale>
                                      <p:cBhvr>
                                        <p:cTn id="83" dur="166" decel="50000">
                                          <p:stCondLst>
                                            <p:cond delay="676"/>
                                          </p:stCondLst>
                                        </p:cTn>
                                        <p:tgtEl>
                                          <p:spTgt spid="3">
                                            <p:txEl>
                                              <p:pRg st="7" end="7"/>
                                            </p:txEl>
                                          </p:spTgt>
                                        </p:tgtEl>
                                      </p:cBhvr>
                                      <p:to x="100000" y="100000"/>
                                    </p:animScale>
                                    <p:animScale>
                                      <p:cBhvr>
                                        <p:cTn id="84" dur="26">
                                          <p:stCondLst>
                                            <p:cond delay="1312"/>
                                          </p:stCondLst>
                                        </p:cTn>
                                        <p:tgtEl>
                                          <p:spTgt spid="3">
                                            <p:txEl>
                                              <p:pRg st="7" end="7"/>
                                            </p:txEl>
                                          </p:spTgt>
                                        </p:tgtEl>
                                      </p:cBhvr>
                                      <p:to x="100000" y="80000"/>
                                    </p:animScale>
                                    <p:animScale>
                                      <p:cBhvr>
                                        <p:cTn id="85" dur="166" decel="50000">
                                          <p:stCondLst>
                                            <p:cond delay="1338"/>
                                          </p:stCondLst>
                                        </p:cTn>
                                        <p:tgtEl>
                                          <p:spTgt spid="3">
                                            <p:txEl>
                                              <p:pRg st="7" end="7"/>
                                            </p:txEl>
                                          </p:spTgt>
                                        </p:tgtEl>
                                      </p:cBhvr>
                                      <p:to x="100000" y="100000"/>
                                    </p:animScale>
                                    <p:animScale>
                                      <p:cBhvr>
                                        <p:cTn id="86" dur="26">
                                          <p:stCondLst>
                                            <p:cond delay="1642"/>
                                          </p:stCondLst>
                                        </p:cTn>
                                        <p:tgtEl>
                                          <p:spTgt spid="3">
                                            <p:txEl>
                                              <p:pRg st="7" end="7"/>
                                            </p:txEl>
                                          </p:spTgt>
                                        </p:tgtEl>
                                      </p:cBhvr>
                                      <p:to x="100000" y="90000"/>
                                    </p:animScale>
                                    <p:animScale>
                                      <p:cBhvr>
                                        <p:cTn id="87" dur="166" decel="50000">
                                          <p:stCondLst>
                                            <p:cond delay="1668"/>
                                          </p:stCondLst>
                                        </p:cTn>
                                        <p:tgtEl>
                                          <p:spTgt spid="3">
                                            <p:txEl>
                                              <p:pRg st="7" end="7"/>
                                            </p:txEl>
                                          </p:spTgt>
                                        </p:tgtEl>
                                      </p:cBhvr>
                                      <p:to x="100000" y="100000"/>
                                    </p:animScale>
                                    <p:animScale>
                                      <p:cBhvr>
                                        <p:cTn id="88" dur="26">
                                          <p:stCondLst>
                                            <p:cond delay="1808"/>
                                          </p:stCondLst>
                                        </p:cTn>
                                        <p:tgtEl>
                                          <p:spTgt spid="3">
                                            <p:txEl>
                                              <p:pRg st="7" end="7"/>
                                            </p:txEl>
                                          </p:spTgt>
                                        </p:tgtEl>
                                      </p:cBhvr>
                                      <p:to x="100000" y="95000"/>
                                    </p:animScale>
                                    <p:animScale>
                                      <p:cBhvr>
                                        <p:cTn id="89" dur="166" decel="50000">
                                          <p:stCondLst>
                                            <p:cond delay="1834"/>
                                          </p:stCondLst>
                                        </p:cTn>
                                        <p:tgtEl>
                                          <p:spTgt spid="3">
                                            <p:txEl>
                                              <p:pRg st="7" end="7"/>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ppt_x"/>
                                          </p:val>
                                        </p:tav>
                                        <p:tav tm="100000">
                                          <p:val>
                                            <p:strVal val="#ppt_x"/>
                                          </p:val>
                                        </p:tav>
                                      </p:tavLst>
                                    </p:anim>
                                    <p:anim calcmode="lin" valueType="num">
                                      <p:cBhvr additive="base">
                                        <p:cTn id="9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circle(in)">
                                      <p:cBhvr>
                                        <p:cTn id="10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2786451" y="116632"/>
            <a:ext cx="3873781" cy="1371600"/>
          </a:xfrm>
        </p:spPr>
        <p:txBody>
          <a:bodyPr>
            <a:normAutofit/>
          </a:bodyPr>
          <a:lstStyle/>
          <a:p>
            <a:pPr algn="ctr"/>
            <a:r>
              <a:rPr lang="it-IT" sz="4000" b="0" dirty="0">
                <a:solidFill>
                  <a:schemeClr val="bg2">
                    <a:lumMod val="75000"/>
                  </a:schemeClr>
                </a:solidFill>
                <a:effectLst>
                  <a:outerShdw blurRad="38100" dist="38100" dir="2700000" algn="tl">
                    <a:srgbClr val="000000">
                      <a:alpha val="43137"/>
                    </a:srgbClr>
                  </a:outerShdw>
                  <a:reflection blurRad="12700" stA="48000" endA="300" endPos="55000" dir="5400000" sy="-90000" algn="bl" rotWithShape="0"/>
                </a:effectLst>
                <a:latin typeface="Verdana" pitchFamily="34" charset="0"/>
                <a:ea typeface="Verdana" pitchFamily="34" charset="0"/>
                <a:cs typeface="Verdana" pitchFamily="34" charset="0"/>
              </a:rPr>
              <a:t>nobel prize</a:t>
            </a:r>
          </a:p>
        </p:txBody>
      </p:sp>
      <p:sp>
        <p:nvSpPr>
          <p:cNvPr id="4" name="Segnaposto testo 3"/>
          <p:cNvSpPr>
            <a:spLocks noGrp="1"/>
          </p:cNvSpPr>
          <p:nvPr>
            <p:ph type="body" sz="half" idx="2"/>
          </p:nvPr>
        </p:nvSpPr>
        <p:spPr>
          <a:xfrm>
            <a:off x="323529" y="1214422"/>
            <a:ext cx="4032448" cy="5328890"/>
          </a:xfrm>
        </p:spPr>
        <p:txBody>
          <a:bodyPr>
            <a:normAutofit fontScale="55000" lnSpcReduction="20000"/>
          </a:bodyPr>
          <a:lstStyle/>
          <a:p>
            <a:pPr algn="ctr"/>
            <a:r>
              <a:rPr lang="it-IT" sz="4400" dirty="0">
                <a:solidFill>
                  <a:schemeClr val="bg2">
                    <a:lumMod val="75000"/>
                  </a:schemeClr>
                </a:solidFill>
                <a:effectLst>
                  <a:outerShdw blurRad="38100" dist="38100" dir="2700000" algn="tl">
                    <a:srgbClr val="000000">
                      <a:alpha val="43137"/>
                    </a:srgbClr>
                  </a:outerShdw>
                </a:effectLst>
                <a:latin typeface="Calibri" pitchFamily="34" charset="0"/>
              </a:rPr>
              <a:t>       T</a:t>
            </a:r>
            <a:r>
              <a:rPr lang="it-IT" sz="4400" dirty="0" smtClean="0">
                <a:solidFill>
                  <a:schemeClr val="bg2">
                    <a:lumMod val="75000"/>
                  </a:schemeClr>
                </a:solidFill>
                <a:effectLst>
                  <a:outerShdw blurRad="38100" dist="38100" dir="2700000" algn="tl">
                    <a:srgbClr val="000000">
                      <a:alpha val="43137"/>
                    </a:srgbClr>
                  </a:outerShdw>
                </a:effectLst>
                <a:latin typeface="Calibri" pitchFamily="34" charset="0"/>
              </a:rPr>
              <a:t>he </a:t>
            </a:r>
            <a:r>
              <a:rPr lang="it-IT" sz="4400" dirty="0">
                <a:solidFill>
                  <a:schemeClr val="bg2">
                    <a:lumMod val="75000"/>
                  </a:schemeClr>
                </a:solidFill>
                <a:effectLst>
                  <a:outerShdw blurRad="38100" dist="38100" dir="2700000" algn="tl">
                    <a:srgbClr val="000000">
                      <a:alpha val="43137"/>
                    </a:srgbClr>
                  </a:outerShdw>
                </a:effectLst>
                <a:latin typeface="Calibri" pitchFamily="34" charset="0"/>
              </a:rPr>
              <a:t>N</a:t>
            </a:r>
            <a:r>
              <a:rPr lang="it-IT" sz="4400" dirty="0" smtClean="0">
                <a:solidFill>
                  <a:schemeClr val="bg2">
                    <a:lumMod val="75000"/>
                  </a:schemeClr>
                </a:solidFill>
                <a:effectLst>
                  <a:outerShdw blurRad="38100" dist="38100" dir="2700000" algn="tl">
                    <a:srgbClr val="000000">
                      <a:alpha val="43137"/>
                    </a:srgbClr>
                  </a:outerShdw>
                </a:effectLst>
                <a:latin typeface="Calibri" pitchFamily="34" charset="0"/>
              </a:rPr>
              <a:t>obel </a:t>
            </a:r>
            <a:r>
              <a:rPr lang="it-IT" sz="4400" dirty="0">
                <a:solidFill>
                  <a:schemeClr val="bg2">
                    <a:lumMod val="75000"/>
                  </a:schemeClr>
                </a:solidFill>
                <a:effectLst>
                  <a:outerShdw blurRad="38100" dist="38100" dir="2700000" algn="tl">
                    <a:srgbClr val="000000">
                      <a:alpha val="43137"/>
                    </a:srgbClr>
                  </a:outerShdw>
                </a:effectLst>
                <a:latin typeface="Calibri" pitchFamily="34" charset="0"/>
              </a:rPr>
              <a:t>P</a:t>
            </a:r>
            <a:r>
              <a:rPr lang="it-IT" sz="4400" dirty="0" smtClean="0">
                <a:solidFill>
                  <a:schemeClr val="bg2">
                    <a:lumMod val="75000"/>
                  </a:schemeClr>
                </a:solidFill>
                <a:effectLst>
                  <a:outerShdw blurRad="38100" dist="38100" dir="2700000" algn="tl">
                    <a:srgbClr val="000000">
                      <a:alpha val="43137"/>
                    </a:srgbClr>
                  </a:outerShdw>
                </a:effectLst>
                <a:latin typeface="Calibri" pitchFamily="34" charset="0"/>
              </a:rPr>
              <a:t>rize is </a:t>
            </a:r>
            <a:r>
              <a:rPr lang="it-IT" sz="4400" dirty="0">
                <a:solidFill>
                  <a:schemeClr val="bg2">
                    <a:lumMod val="75000"/>
                  </a:schemeClr>
                </a:solidFill>
                <a:effectLst>
                  <a:outerShdw blurRad="38100" dist="38100" dir="2700000" algn="tl">
                    <a:srgbClr val="000000">
                      <a:alpha val="43137"/>
                    </a:srgbClr>
                  </a:outerShdw>
                </a:effectLst>
                <a:latin typeface="Calibri" pitchFamily="34" charset="0"/>
              </a:rPr>
              <a:t>divided in </a:t>
            </a:r>
            <a:r>
              <a:rPr lang="it-IT" sz="4400" dirty="0" smtClean="0">
                <a:solidFill>
                  <a:schemeClr val="bg2">
                    <a:lumMod val="75000"/>
                  </a:schemeClr>
                </a:solidFill>
                <a:effectLst>
                  <a:outerShdw blurRad="38100" dist="38100" dir="2700000" algn="tl">
                    <a:srgbClr val="000000">
                      <a:alpha val="43137"/>
                    </a:srgbClr>
                  </a:outerShdw>
                </a:effectLst>
                <a:latin typeface="Calibri" pitchFamily="34" charset="0"/>
              </a:rPr>
              <a:t>5 parts</a:t>
            </a:r>
            <a:r>
              <a:rPr lang="it-IT" sz="4400" dirty="0">
                <a:solidFill>
                  <a:schemeClr val="bg2">
                    <a:lumMod val="75000"/>
                  </a:schemeClr>
                </a:solidFill>
                <a:effectLst>
                  <a:outerShdw blurRad="38100" dist="38100" dir="2700000" algn="tl">
                    <a:srgbClr val="000000">
                      <a:alpha val="43137"/>
                    </a:srgbClr>
                  </a:outerShdw>
                </a:effectLst>
                <a:latin typeface="Calibri" pitchFamily="34" charset="0"/>
              </a:rPr>
              <a:t>:</a:t>
            </a:r>
          </a:p>
          <a:p>
            <a:pPr marL="742950" indent="-742950">
              <a:buClr>
                <a:schemeClr val="bg2">
                  <a:lumMod val="75000"/>
                </a:schemeClr>
              </a:buClr>
              <a:buFont typeface="+mj-lt"/>
              <a:buAutoNum type="arabicPeriod"/>
            </a:pPr>
            <a:endParaRPr lang="it-IT" sz="3600" dirty="0">
              <a:effectLst>
                <a:outerShdw blurRad="38100" dist="38100" dir="2700000" algn="tl">
                  <a:srgbClr val="000000">
                    <a:alpha val="43137"/>
                  </a:srgbClr>
                </a:outerShdw>
              </a:effectLst>
              <a:latin typeface="Calibri" pitchFamily="34" charset="0"/>
            </a:endParaRPr>
          </a:p>
          <a:p>
            <a:pPr marL="342900" indent="-342900">
              <a:buClr>
                <a:schemeClr val="bg2">
                  <a:lumMod val="75000"/>
                </a:schemeClr>
              </a:buClr>
              <a:buFont typeface="+mj-lt"/>
              <a:buAutoNum type="arabicPeriod"/>
            </a:pPr>
            <a:r>
              <a:rPr lang="it-IT" sz="3800" dirty="0">
                <a:solidFill>
                  <a:srgbClr val="FFFFFF"/>
                </a:solidFill>
                <a:effectLst>
                  <a:outerShdw blurRad="38100" dist="38100" dir="2700000" algn="tl">
                    <a:srgbClr val="000000">
                      <a:alpha val="43137"/>
                    </a:srgbClr>
                  </a:outerShdw>
                </a:effectLst>
                <a:latin typeface="Calibri" pitchFamily="34" charset="0"/>
              </a:rPr>
              <a:t>O</a:t>
            </a:r>
            <a:r>
              <a:rPr lang="it-IT" sz="3800" dirty="0" smtClean="0">
                <a:solidFill>
                  <a:srgbClr val="FFFFFF"/>
                </a:solidFill>
                <a:effectLst>
                  <a:outerShdw blurRad="38100" dist="38100" dir="2700000" algn="tl">
                    <a:srgbClr val="000000">
                      <a:alpha val="43137"/>
                    </a:srgbClr>
                  </a:outerShdw>
                </a:effectLst>
                <a:latin typeface="Calibri" pitchFamily="34" charset="0"/>
              </a:rPr>
              <a:t>ne </a:t>
            </a:r>
            <a:r>
              <a:rPr lang="it-IT" sz="3800" dirty="0">
                <a:solidFill>
                  <a:srgbClr val="FFFFFF"/>
                </a:solidFill>
                <a:effectLst>
                  <a:outerShdw blurRad="38100" dist="38100" dir="2700000" algn="tl">
                    <a:srgbClr val="000000">
                      <a:alpha val="43137"/>
                    </a:srgbClr>
                  </a:outerShdw>
                </a:effectLst>
                <a:latin typeface="Calibri" pitchFamily="34" charset="0"/>
              </a:rPr>
              <a:t>part to those who have made the most important discovery </a:t>
            </a:r>
            <a:r>
              <a:rPr lang="it-IT" sz="3800" dirty="0" smtClean="0">
                <a:solidFill>
                  <a:srgbClr val="FFFFFF"/>
                </a:solidFill>
                <a:effectLst>
                  <a:outerShdw blurRad="38100" dist="38100" dir="2700000" algn="tl">
                    <a:srgbClr val="000000">
                      <a:alpha val="43137"/>
                    </a:srgbClr>
                  </a:outerShdw>
                </a:effectLst>
                <a:latin typeface="Calibri" pitchFamily="34" charset="0"/>
              </a:rPr>
              <a:t>on Physics</a:t>
            </a:r>
            <a:r>
              <a:rPr lang="it-IT" sz="3800" dirty="0">
                <a:solidFill>
                  <a:srgbClr val="FFFFFF"/>
                </a:solidFill>
                <a:effectLst>
                  <a:outerShdw blurRad="38100" dist="38100" dir="2700000" algn="tl">
                    <a:srgbClr val="000000">
                      <a:alpha val="43137"/>
                    </a:srgbClr>
                  </a:outerShdw>
                </a:effectLst>
                <a:latin typeface="Calibri" pitchFamily="34" charset="0"/>
              </a:rPr>
              <a:t>.</a:t>
            </a:r>
          </a:p>
          <a:p>
            <a:pPr marL="342900" indent="-342900">
              <a:buClr>
                <a:schemeClr val="bg2">
                  <a:lumMod val="75000"/>
                </a:schemeClr>
              </a:buClr>
              <a:buFont typeface="+mj-lt"/>
              <a:buAutoNum type="arabicPeriod"/>
            </a:pPr>
            <a:r>
              <a:rPr lang="it-IT" sz="3800" dirty="0">
                <a:solidFill>
                  <a:srgbClr val="FFFFFF"/>
                </a:solidFill>
                <a:effectLst>
                  <a:outerShdw blurRad="38100" dist="38100" dir="2700000" algn="tl">
                    <a:srgbClr val="000000">
                      <a:alpha val="43137"/>
                    </a:srgbClr>
                  </a:outerShdw>
                </a:effectLst>
                <a:latin typeface="Calibri" pitchFamily="34" charset="0"/>
              </a:rPr>
              <a:t>O</a:t>
            </a:r>
            <a:r>
              <a:rPr lang="it-IT" sz="3800" dirty="0" smtClean="0">
                <a:solidFill>
                  <a:srgbClr val="FFFFFF"/>
                </a:solidFill>
                <a:effectLst>
                  <a:outerShdw blurRad="38100" dist="38100" dir="2700000" algn="tl">
                    <a:srgbClr val="000000">
                      <a:alpha val="43137"/>
                    </a:srgbClr>
                  </a:outerShdw>
                </a:effectLst>
                <a:latin typeface="Calibri" pitchFamily="34" charset="0"/>
              </a:rPr>
              <a:t>ne </a:t>
            </a:r>
            <a:r>
              <a:rPr lang="it-IT" sz="3800" dirty="0">
                <a:solidFill>
                  <a:srgbClr val="FFFFFF"/>
                </a:solidFill>
                <a:effectLst>
                  <a:outerShdw blurRad="38100" dist="38100" dir="2700000" algn="tl">
                    <a:srgbClr val="000000">
                      <a:alpha val="43137"/>
                    </a:srgbClr>
                  </a:outerShdw>
                </a:effectLst>
                <a:latin typeface="Calibri" pitchFamily="34" charset="0"/>
              </a:rPr>
              <a:t>part to those who have made the most important discovery </a:t>
            </a:r>
            <a:r>
              <a:rPr lang="it-IT" sz="3800" dirty="0" smtClean="0">
                <a:solidFill>
                  <a:srgbClr val="FFFFFF"/>
                </a:solidFill>
                <a:effectLst>
                  <a:outerShdw blurRad="38100" dist="38100" dir="2700000" algn="tl">
                    <a:srgbClr val="000000">
                      <a:alpha val="43137"/>
                    </a:srgbClr>
                  </a:outerShdw>
                </a:effectLst>
                <a:latin typeface="Calibri" pitchFamily="34" charset="0"/>
              </a:rPr>
              <a:t>on </a:t>
            </a:r>
            <a:r>
              <a:rPr lang="it-IT" sz="3800" dirty="0">
                <a:solidFill>
                  <a:srgbClr val="FFFFFF"/>
                </a:solidFill>
                <a:effectLst>
                  <a:outerShdw blurRad="38100" dist="38100" dir="2700000" algn="tl">
                    <a:srgbClr val="000000">
                      <a:alpha val="43137"/>
                    </a:srgbClr>
                  </a:outerShdw>
                </a:effectLst>
                <a:latin typeface="Calibri" pitchFamily="34" charset="0"/>
              </a:rPr>
              <a:t>C</a:t>
            </a:r>
            <a:r>
              <a:rPr lang="it-IT" sz="3800" dirty="0" smtClean="0">
                <a:solidFill>
                  <a:srgbClr val="FFFFFF"/>
                </a:solidFill>
                <a:effectLst>
                  <a:outerShdw blurRad="38100" dist="38100" dir="2700000" algn="tl">
                    <a:srgbClr val="000000">
                      <a:alpha val="43137"/>
                    </a:srgbClr>
                  </a:outerShdw>
                </a:effectLst>
                <a:latin typeface="Calibri" pitchFamily="34" charset="0"/>
              </a:rPr>
              <a:t>hemistry</a:t>
            </a:r>
            <a:r>
              <a:rPr lang="it-IT" sz="3800" dirty="0">
                <a:solidFill>
                  <a:srgbClr val="FFFFFF"/>
                </a:solidFill>
                <a:effectLst>
                  <a:outerShdw blurRad="38100" dist="38100" dir="2700000" algn="tl">
                    <a:srgbClr val="000000">
                      <a:alpha val="43137"/>
                    </a:srgbClr>
                  </a:outerShdw>
                </a:effectLst>
                <a:latin typeface="Calibri" pitchFamily="34" charset="0"/>
              </a:rPr>
              <a:t>.</a:t>
            </a:r>
          </a:p>
          <a:p>
            <a:pPr marL="342900" indent="-342900">
              <a:buClr>
                <a:schemeClr val="bg2">
                  <a:lumMod val="75000"/>
                </a:schemeClr>
              </a:buClr>
              <a:buFont typeface="+mj-lt"/>
              <a:buAutoNum type="arabicPeriod"/>
            </a:pPr>
            <a:r>
              <a:rPr lang="it-IT" sz="3800" dirty="0">
                <a:solidFill>
                  <a:srgbClr val="FFFFFF"/>
                </a:solidFill>
                <a:effectLst>
                  <a:outerShdw blurRad="38100" dist="38100" dir="2700000" algn="tl">
                    <a:srgbClr val="000000">
                      <a:alpha val="43137"/>
                    </a:srgbClr>
                  </a:outerShdw>
                </a:effectLst>
                <a:latin typeface="Calibri" pitchFamily="34" charset="0"/>
              </a:rPr>
              <a:t>O</a:t>
            </a:r>
            <a:r>
              <a:rPr lang="it-IT" sz="3800" dirty="0" smtClean="0">
                <a:solidFill>
                  <a:srgbClr val="FFFFFF"/>
                </a:solidFill>
                <a:effectLst>
                  <a:outerShdw blurRad="38100" dist="38100" dir="2700000" algn="tl">
                    <a:srgbClr val="000000">
                      <a:alpha val="43137"/>
                    </a:srgbClr>
                  </a:outerShdw>
                </a:effectLst>
                <a:latin typeface="Calibri" pitchFamily="34" charset="0"/>
              </a:rPr>
              <a:t>ne </a:t>
            </a:r>
            <a:r>
              <a:rPr lang="it-IT" sz="3800" dirty="0">
                <a:solidFill>
                  <a:srgbClr val="FFFFFF"/>
                </a:solidFill>
                <a:effectLst>
                  <a:outerShdw blurRad="38100" dist="38100" dir="2700000" algn="tl">
                    <a:srgbClr val="000000">
                      <a:alpha val="43137"/>
                    </a:srgbClr>
                  </a:outerShdw>
                </a:effectLst>
                <a:latin typeface="Calibri" pitchFamily="34" charset="0"/>
              </a:rPr>
              <a:t>part to those who have made the most important discovery </a:t>
            </a:r>
            <a:r>
              <a:rPr lang="it-IT" sz="3800" dirty="0" smtClean="0">
                <a:solidFill>
                  <a:srgbClr val="FFFFFF"/>
                </a:solidFill>
                <a:effectLst>
                  <a:outerShdw blurRad="38100" dist="38100" dir="2700000" algn="tl">
                    <a:srgbClr val="000000">
                      <a:alpha val="43137"/>
                    </a:srgbClr>
                  </a:outerShdw>
                </a:effectLst>
                <a:latin typeface="Calibri" pitchFamily="34" charset="0"/>
              </a:rPr>
              <a:t>on </a:t>
            </a:r>
            <a:r>
              <a:rPr lang="it-IT" sz="3800" dirty="0">
                <a:solidFill>
                  <a:srgbClr val="FFFFFF"/>
                </a:solidFill>
                <a:effectLst>
                  <a:outerShdw blurRad="38100" dist="38100" dir="2700000" algn="tl">
                    <a:srgbClr val="000000">
                      <a:alpha val="43137"/>
                    </a:srgbClr>
                  </a:outerShdw>
                </a:effectLst>
                <a:latin typeface="Calibri" pitchFamily="34" charset="0"/>
              </a:rPr>
              <a:t>M</a:t>
            </a:r>
            <a:r>
              <a:rPr lang="it-IT" sz="3800" dirty="0" smtClean="0">
                <a:solidFill>
                  <a:srgbClr val="FFFFFF"/>
                </a:solidFill>
                <a:effectLst>
                  <a:outerShdw blurRad="38100" dist="38100" dir="2700000" algn="tl">
                    <a:srgbClr val="000000">
                      <a:alpha val="43137"/>
                    </a:srgbClr>
                  </a:outerShdw>
                </a:effectLst>
                <a:latin typeface="Calibri" pitchFamily="34" charset="0"/>
              </a:rPr>
              <a:t>edicine</a:t>
            </a:r>
            <a:r>
              <a:rPr lang="it-IT" sz="3800" dirty="0">
                <a:solidFill>
                  <a:srgbClr val="FFFFFF"/>
                </a:solidFill>
                <a:effectLst>
                  <a:outerShdw blurRad="38100" dist="38100" dir="2700000" algn="tl">
                    <a:srgbClr val="000000">
                      <a:alpha val="43137"/>
                    </a:srgbClr>
                  </a:outerShdw>
                </a:effectLst>
                <a:latin typeface="Calibri" pitchFamily="34" charset="0"/>
              </a:rPr>
              <a:t>.</a:t>
            </a:r>
          </a:p>
          <a:p>
            <a:pPr marL="342900" indent="-342900">
              <a:buClr>
                <a:schemeClr val="bg2">
                  <a:lumMod val="75000"/>
                </a:schemeClr>
              </a:buClr>
              <a:buFont typeface="+mj-lt"/>
              <a:buAutoNum type="arabicPeriod"/>
            </a:pPr>
            <a:r>
              <a:rPr lang="it-IT" sz="3800" dirty="0">
                <a:solidFill>
                  <a:srgbClr val="FFFFFF"/>
                </a:solidFill>
                <a:effectLst>
                  <a:outerShdw blurRad="38100" dist="38100" dir="2700000" algn="tl">
                    <a:srgbClr val="000000">
                      <a:alpha val="43137"/>
                    </a:srgbClr>
                  </a:outerShdw>
                </a:effectLst>
                <a:latin typeface="Calibri" pitchFamily="34" charset="0"/>
              </a:rPr>
              <a:t>O</a:t>
            </a:r>
            <a:r>
              <a:rPr lang="it-IT" sz="3800" dirty="0" smtClean="0">
                <a:solidFill>
                  <a:srgbClr val="FFFFFF"/>
                </a:solidFill>
                <a:effectLst>
                  <a:outerShdw blurRad="38100" dist="38100" dir="2700000" algn="tl">
                    <a:srgbClr val="000000">
                      <a:alpha val="43137"/>
                    </a:srgbClr>
                  </a:outerShdw>
                </a:effectLst>
                <a:latin typeface="Calibri" pitchFamily="34" charset="0"/>
              </a:rPr>
              <a:t>ne </a:t>
            </a:r>
            <a:r>
              <a:rPr lang="it-IT" sz="3800" dirty="0">
                <a:solidFill>
                  <a:srgbClr val="FFFFFF"/>
                </a:solidFill>
                <a:effectLst>
                  <a:outerShdw blurRad="38100" dist="38100" dir="2700000" algn="tl">
                    <a:srgbClr val="000000">
                      <a:alpha val="43137"/>
                    </a:srgbClr>
                  </a:outerShdw>
                </a:effectLst>
                <a:latin typeface="Calibri" pitchFamily="34" charset="0"/>
              </a:rPr>
              <a:t>part to those who have made the most important </a:t>
            </a:r>
            <a:r>
              <a:rPr lang="it-IT" sz="3800" dirty="0" smtClean="0">
                <a:solidFill>
                  <a:srgbClr val="FFFFFF"/>
                </a:solidFill>
                <a:effectLst>
                  <a:outerShdw blurRad="38100" dist="38100" dir="2700000" algn="tl">
                    <a:srgbClr val="000000">
                      <a:alpha val="43137"/>
                    </a:srgbClr>
                  </a:outerShdw>
                </a:effectLst>
                <a:latin typeface="Calibri" pitchFamily="34" charset="0"/>
              </a:rPr>
              <a:t>work </a:t>
            </a:r>
            <a:r>
              <a:rPr lang="it-IT" sz="3800" dirty="0">
                <a:solidFill>
                  <a:srgbClr val="FFFFFF"/>
                </a:solidFill>
                <a:effectLst>
                  <a:outerShdw blurRad="38100" dist="38100" dir="2700000" algn="tl">
                    <a:srgbClr val="000000">
                      <a:alpha val="43137"/>
                    </a:srgbClr>
                  </a:outerShdw>
                </a:effectLst>
                <a:latin typeface="Calibri" pitchFamily="34" charset="0"/>
              </a:rPr>
              <a:t>of </a:t>
            </a:r>
            <a:r>
              <a:rPr lang="it-IT" sz="3800" dirty="0" smtClean="0">
                <a:solidFill>
                  <a:srgbClr val="FFFFFF"/>
                </a:solidFill>
                <a:effectLst>
                  <a:outerShdw blurRad="38100" dist="38100" dir="2700000" algn="tl">
                    <a:srgbClr val="000000">
                      <a:alpha val="43137"/>
                    </a:srgbClr>
                  </a:outerShdw>
                </a:effectLst>
                <a:latin typeface="Calibri" pitchFamily="34" charset="0"/>
              </a:rPr>
              <a:t>Literature</a:t>
            </a:r>
            <a:r>
              <a:rPr lang="it-IT" sz="3800" dirty="0">
                <a:solidFill>
                  <a:srgbClr val="FFFFFF"/>
                </a:solidFill>
                <a:effectLst>
                  <a:outerShdw blurRad="38100" dist="38100" dir="2700000" algn="tl">
                    <a:srgbClr val="000000">
                      <a:alpha val="43137"/>
                    </a:srgbClr>
                  </a:outerShdw>
                </a:effectLst>
                <a:latin typeface="Calibri" pitchFamily="34" charset="0"/>
              </a:rPr>
              <a:t>.</a:t>
            </a:r>
          </a:p>
          <a:p>
            <a:pPr marL="342900" indent="-342900">
              <a:buClr>
                <a:schemeClr val="bg2">
                  <a:lumMod val="75000"/>
                </a:schemeClr>
              </a:buClr>
              <a:buFont typeface="+mj-lt"/>
              <a:buAutoNum type="arabicPeriod"/>
            </a:pPr>
            <a:r>
              <a:rPr lang="it-IT" sz="3800" dirty="0" smtClean="0">
                <a:solidFill>
                  <a:srgbClr val="FFFFFF"/>
                </a:solidFill>
                <a:effectLst>
                  <a:outerShdw blurRad="38100" dist="38100" dir="2700000" algn="tl">
                    <a:srgbClr val="000000">
                      <a:alpha val="43137"/>
                    </a:srgbClr>
                  </a:outerShdw>
                </a:effectLst>
                <a:latin typeface="Calibri" pitchFamily="34" charset="0"/>
              </a:rPr>
              <a:t>One </a:t>
            </a:r>
            <a:r>
              <a:rPr lang="it-IT" sz="3800" dirty="0">
                <a:solidFill>
                  <a:srgbClr val="FFFFFF"/>
                </a:solidFill>
                <a:effectLst>
                  <a:outerShdw blurRad="38100" dist="38100" dir="2700000" algn="tl">
                    <a:srgbClr val="000000">
                      <a:alpha val="43137"/>
                    </a:srgbClr>
                  </a:outerShdw>
                </a:effectLst>
                <a:latin typeface="Calibri" pitchFamily="34" charset="0"/>
              </a:rPr>
              <a:t>part to those who have made the most important </a:t>
            </a:r>
            <a:r>
              <a:rPr lang="it-IT" sz="3800" dirty="0" smtClean="0">
                <a:solidFill>
                  <a:srgbClr val="FFFFFF"/>
                </a:solidFill>
                <a:effectLst>
                  <a:outerShdw blurRad="38100" dist="38100" dir="2700000" algn="tl">
                    <a:srgbClr val="000000">
                      <a:alpha val="43137"/>
                    </a:srgbClr>
                  </a:outerShdw>
                </a:effectLst>
                <a:latin typeface="Calibri" pitchFamily="34" charset="0"/>
              </a:rPr>
              <a:t>efforts for Peace</a:t>
            </a:r>
            <a:r>
              <a:rPr lang="it-IT" sz="3800" dirty="0">
                <a:solidFill>
                  <a:srgbClr val="FFFFFF"/>
                </a:solidFill>
                <a:effectLst>
                  <a:outerShdw blurRad="38100" dist="38100" dir="2700000" algn="tl">
                    <a:srgbClr val="000000">
                      <a:alpha val="43137"/>
                    </a:srgbClr>
                  </a:outerShdw>
                </a:effectLst>
                <a:latin typeface="Calibri" pitchFamily="34" charset="0"/>
              </a:rPr>
              <a:t>.</a:t>
            </a:r>
          </a:p>
        </p:txBody>
      </p:sp>
      <p:pic>
        <p:nvPicPr>
          <p:cNvPr id="7" name="Segnaposto contenuto 6" descr="saul_getting_prize.jpg"/>
          <p:cNvPicPr>
            <a:picLocks noGrp="1" noChangeAspect="1"/>
          </p:cNvPicPr>
          <p:nvPr>
            <p:ph idx="1"/>
          </p:nvPr>
        </p:nvPicPr>
        <p:blipFill>
          <a:blip r:embed="rId3" cstate="print"/>
          <a:stretch>
            <a:fillRect/>
          </a:stretch>
        </p:blipFill>
        <p:spPr>
          <a:xfrm>
            <a:off x="4283968" y="1844824"/>
            <a:ext cx="4457700" cy="4176464"/>
          </a:xfrm>
        </p:spPr>
      </p:pic>
      <p:sp>
        <p:nvSpPr>
          <p:cNvPr id="6" name="5 Rectángulo"/>
          <p:cNvSpPr/>
          <p:nvPr/>
        </p:nvSpPr>
        <p:spPr>
          <a:xfrm>
            <a:off x="107504" y="116632"/>
            <a:ext cx="8928992" cy="6624736"/>
          </a:xfrm>
          <a:prstGeom prst="rect">
            <a:avLst/>
          </a:prstGeom>
          <a:noFill/>
          <a:ln w="508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47880665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3"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4"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5"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6" dur="500"/>
                                        <p:tgtEl>
                                          <p:spTgt spid="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4" presetClass="entr" presetSubtype="0" accel="10000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p:cTn id="41"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42"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3"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44"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p:cTn id="50"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51"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2"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53"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54" dur="500"/>
                                        <p:tgtEl>
                                          <p:spTgt spid="4">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 calcmode="lin" valueType="num">
                                      <p:cBhvr>
                                        <p:cTn id="59"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60"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61"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62"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63" dur="5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edge">
                                      <p:cBhvr>
                                        <p:cTn id="6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chemistry.jpg"/>
          <p:cNvPicPr>
            <a:picLocks noChangeAspect="1"/>
          </p:cNvPicPr>
          <p:nvPr/>
        </p:nvPicPr>
        <p:blipFill>
          <a:blip r:embed="rId3" cstate="print"/>
          <a:stretch>
            <a:fillRect/>
          </a:stretch>
        </p:blipFill>
        <p:spPr>
          <a:xfrm>
            <a:off x="3397336" y="3085053"/>
            <a:ext cx="2349328" cy="3130399"/>
          </a:xfrm>
          <a:prstGeom prst="rect">
            <a:avLst/>
          </a:prstGeom>
          <a:ln>
            <a:solidFill>
              <a:schemeClr val="bg2">
                <a:lumMod val="75000"/>
              </a:schemeClr>
            </a:solidFill>
          </a:ln>
        </p:spPr>
      </p:pic>
      <p:pic>
        <p:nvPicPr>
          <p:cNvPr id="6" name="Immagine 5" descr="medicine.jpg"/>
          <p:cNvPicPr>
            <a:picLocks noChangeAspect="1"/>
          </p:cNvPicPr>
          <p:nvPr/>
        </p:nvPicPr>
        <p:blipFill>
          <a:blip r:embed="rId4" cstate="print"/>
          <a:stretch>
            <a:fillRect/>
          </a:stretch>
        </p:blipFill>
        <p:spPr>
          <a:xfrm>
            <a:off x="6251684" y="1010902"/>
            <a:ext cx="2349779" cy="3132000"/>
          </a:xfrm>
          <a:prstGeom prst="rect">
            <a:avLst/>
          </a:prstGeom>
          <a:ln>
            <a:solidFill>
              <a:schemeClr val="bg2">
                <a:lumMod val="75000"/>
              </a:schemeClr>
            </a:solidFill>
          </a:ln>
        </p:spPr>
      </p:pic>
      <p:pic>
        <p:nvPicPr>
          <p:cNvPr id="8" name="Immagine 7" descr="Nobel-Prize-Physics.jpg"/>
          <p:cNvPicPr>
            <a:picLocks noChangeAspect="1"/>
          </p:cNvPicPr>
          <p:nvPr/>
        </p:nvPicPr>
        <p:blipFill>
          <a:blip r:embed="rId5" cstate="print"/>
          <a:stretch>
            <a:fillRect/>
          </a:stretch>
        </p:blipFill>
        <p:spPr>
          <a:xfrm>
            <a:off x="512806" y="1010902"/>
            <a:ext cx="2420517" cy="3132000"/>
          </a:xfrm>
          <a:prstGeom prst="rect">
            <a:avLst/>
          </a:prstGeom>
          <a:ln>
            <a:solidFill>
              <a:schemeClr val="bg2">
                <a:lumMod val="75000"/>
              </a:schemeClr>
            </a:solidFill>
          </a:ln>
        </p:spPr>
      </p:pic>
      <p:sp>
        <p:nvSpPr>
          <p:cNvPr id="9" name="CasellaDiTesto 8"/>
          <p:cNvSpPr txBox="1"/>
          <p:nvPr/>
        </p:nvSpPr>
        <p:spPr>
          <a:xfrm>
            <a:off x="512805" y="487682"/>
            <a:ext cx="2420517" cy="584775"/>
          </a:xfrm>
          <a:prstGeom prst="rect">
            <a:avLst/>
          </a:prstGeom>
          <a:solidFill>
            <a:srgbClr val="860000"/>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i="1" dirty="0">
                <a:solidFill>
                  <a:schemeClr val="bg2">
                    <a:lumMod val="50000"/>
                  </a:schemeClr>
                </a:solidFill>
                <a:effectLst>
                  <a:outerShdw blurRad="38100" dist="38100" dir="2700000" algn="tl">
                    <a:srgbClr val="000000">
                      <a:alpha val="43137"/>
                    </a:srgbClr>
                  </a:outerShdw>
                </a:effectLst>
                <a:latin typeface="Bookman Old Style" panose="02050604050505020204" pitchFamily="18" charset="0"/>
              </a:rPr>
              <a:t>Pysics</a:t>
            </a:r>
          </a:p>
        </p:txBody>
      </p:sp>
      <p:sp>
        <p:nvSpPr>
          <p:cNvPr id="10" name="CasellaDiTesto 9"/>
          <p:cNvSpPr txBox="1"/>
          <p:nvPr/>
        </p:nvSpPr>
        <p:spPr>
          <a:xfrm>
            <a:off x="3397336" y="2574187"/>
            <a:ext cx="2349328" cy="584775"/>
          </a:xfrm>
          <a:prstGeom prst="rect">
            <a:avLst/>
          </a:prstGeom>
          <a:solidFill>
            <a:srgbClr val="002060"/>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i="1" dirty="0">
                <a:solidFill>
                  <a:schemeClr val="bg2">
                    <a:lumMod val="50000"/>
                  </a:schemeClr>
                </a:solidFill>
                <a:effectLst>
                  <a:outerShdw blurRad="38100" dist="38100" dir="2700000" algn="tl">
                    <a:srgbClr val="000000">
                      <a:alpha val="43137"/>
                    </a:srgbClr>
                  </a:outerShdw>
                </a:effectLst>
                <a:latin typeface="Bookman Old Style" panose="02050604050505020204" pitchFamily="18" charset="0"/>
              </a:rPr>
              <a:t>Chemistry</a:t>
            </a:r>
          </a:p>
        </p:txBody>
      </p:sp>
      <p:sp>
        <p:nvSpPr>
          <p:cNvPr id="11" name="CasellaDiTesto 10"/>
          <p:cNvSpPr txBox="1"/>
          <p:nvPr/>
        </p:nvSpPr>
        <p:spPr>
          <a:xfrm>
            <a:off x="6251684" y="487682"/>
            <a:ext cx="2349779" cy="523220"/>
          </a:xfrm>
          <a:prstGeom prst="rect">
            <a:avLst/>
          </a:prstGeom>
          <a:solidFill>
            <a:schemeClr val="bg1">
              <a:lumMod val="95000"/>
            </a:schemeClr>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i="1" dirty="0">
                <a:solidFill>
                  <a:schemeClr val="bg2">
                    <a:lumMod val="50000"/>
                  </a:schemeClr>
                </a:solidFill>
                <a:effectLst>
                  <a:outerShdw blurRad="38100" dist="38100" dir="2700000" algn="tl">
                    <a:srgbClr val="000000">
                      <a:alpha val="43137"/>
                    </a:srgbClr>
                  </a:outerShdw>
                </a:effectLst>
                <a:latin typeface="Bookman Old Style" panose="02050604050505020204" pitchFamily="18" charset="0"/>
              </a:rPr>
              <a:t>Medicine</a:t>
            </a:r>
            <a:endParaRPr lang="it-IT" i="1" dirty="0">
              <a:solidFill>
                <a:schemeClr val="bg2">
                  <a:lumMod val="50000"/>
                </a:schemeClr>
              </a:solidFill>
              <a:effectLst>
                <a:outerShdw blurRad="38100" dist="38100" dir="2700000" algn="tl">
                  <a:srgbClr val="000000">
                    <a:alpha val="43137"/>
                  </a:srgbClr>
                </a:outerShdw>
              </a:effectLst>
              <a:latin typeface="Bookman Old Style" panose="02050604050505020204" pitchFamily="18" charset="0"/>
            </a:endParaRPr>
          </a:p>
        </p:txBody>
      </p:sp>
      <p:sp>
        <p:nvSpPr>
          <p:cNvPr id="13" name="12 Rectángulo"/>
          <p:cNvSpPr/>
          <p:nvPr/>
        </p:nvSpPr>
        <p:spPr>
          <a:xfrm>
            <a:off x="107504" y="116632"/>
            <a:ext cx="8928992" cy="6624736"/>
          </a:xfrm>
          <a:prstGeom prst="rect">
            <a:avLst/>
          </a:prstGeom>
          <a:noFill/>
          <a:ln w="508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22227563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 calcmode="lin" valueType="num">
                                      <p:cBhvr>
                                        <p:cTn id="27" dur="500" fill="hold"/>
                                        <p:tgtEl>
                                          <p:spTgt spid="10"/>
                                        </p:tgtEl>
                                        <p:attrNameLst>
                                          <p:attrName>style.rotation</p:attrName>
                                        </p:attrNameLst>
                                      </p:cBhvr>
                                      <p:tavLst>
                                        <p:tav tm="0">
                                          <p:val>
                                            <p:fltVal val="360"/>
                                          </p:val>
                                        </p:tav>
                                        <p:tav tm="100000">
                                          <p:val>
                                            <p:fltVal val="0"/>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iterate type="lt">
                                    <p:tmPct val="5000"/>
                                  </p:iterate>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eterature.jpg"/>
          <p:cNvPicPr>
            <a:picLocks noChangeAspect="1"/>
          </p:cNvPicPr>
          <p:nvPr/>
        </p:nvPicPr>
        <p:blipFill>
          <a:blip r:embed="rId3" cstate="print"/>
          <a:stretch>
            <a:fillRect/>
          </a:stretch>
        </p:blipFill>
        <p:spPr>
          <a:xfrm>
            <a:off x="1277376" y="2252879"/>
            <a:ext cx="2447214" cy="3132000"/>
          </a:xfrm>
          <a:prstGeom prst="rect">
            <a:avLst/>
          </a:prstGeom>
          <a:ln>
            <a:solidFill>
              <a:schemeClr val="bg2">
                <a:lumMod val="75000"/>
              </a:schemeClr>
            </a:solidFill>
          </a:ln>
        </p:spPr>
      </p:pic>
      <p:sp>
        <p:nvSpPr>
          <p:cNvPr id="4" name="CasellaDiTesto 3"/>
          <p:cNvSpPr txBox="1"/>
          <p:nvPr/>
        </p:nvSpPr>
        <p:spPr>
          <a:xfrm>
            <a:off x="1281248" y="1729659"/>
            <a:ext cx="2443342" cy="584775"/>
          </a:xfrm>
          <a:prstGeom prst="rect">
            <a:avLst/>
          </a:prstGeom>
          <a:solidFill>
            <a:srgbClr val="860000"/>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i="1"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rPr>
              <a:t>Literature</a:t>
            </a:r>
          </a:p>
        </p:txBody>
      </p:sp>
      <p:pic>
        <p:nvPicPr>
          <p:cNvPr id="5" name="Immagine 4" descr="1936-Nobel-Peace-Prize-medal-reverse.jpg"/>
          <p:cNvPicPr>
            <a:picLocks noChangeAspect="1"/>
          </p:cNvPicPr>
          <p:nvPr/>
        </p:nvPicPr>
        <p:blipFill>
          <a:blip r:embed="rId4" cstate="print"/>
          <a:stretch>
            <a:fillRect/>
          </a:stretch>
        </p:blipFill>
        <p:spPr>
          <a:xfrm>
            <a:off x="5489486" y="1516227"/>
            <a:ext cx="2348368" cy="3132000"/>
          </a:xfrm>
          <a:prstGeom prst="rect">
            <a:avLst/>
          </a:prstGeom>
          <a:ln>
            <a:solidFill>
              <a:schemeClr val="bg2">
                <a:lumMod val="75000"/>
              </a:schemeClr>
            </a:solidFill>
          </a:ln>
        </p:spPr>
      </p:pic>
      <p:sp>
        <p:nvSpPr>
          <p:cNvPr id="6" name="CasellaDiTesto 5"/>
          <p:cNvSpPr txBox="1"/>
          <p:nvPr/>
        </p:nvSpPr>
        <p:spPr>
          <a:xfrm>
            <a:off x="5489486" y="993007"/>
            <a:ext cx="2348368" cy="584775"/>
          </a:xfrm>
          <a:prstGeom prst="rect">
            <a:avLst/>
          </a:prstGeom>
          <a:solidFill>
            <a:schemeClr val="bg1">
              <a:lumMod val="95000"/>
            </a:schemeClr>
          </a:solidFill>
          <a:ln>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3200" i="1" dirty="0">
                <a:solidFill>
                  <a:schemeClr val="bg2">
                    <a:lumMod val="75000"/>
                  </a:schemeClr>
                </a:solidFill>
                <a:effectLst>
                  <a:outerShdw blurRad="38100" dist="38100" dir="2700000" algn="tl">
                    <a:srgbClr val="000000">
                      <a:alpha val="43137"/>
                    </a:srgbClr>
                  </a:outerShdw>
                </a:effectLst>
                <a:latin typeface="Bookman Old Style" panose="02050604050505020204" pitchFamily="18" charset="0"/>
              </a:rPr>
              <a:t>Peace</a:t>
            </a:r>
          </a:p>
        </p:txBody>
      </p:sp>
      <p:sp>
        <p:nvSpPr>
          <p:cNvPr id="8" name="7 Rectángulo"/>
          <p:cNvSpPr/>
          <p:nvPr/>
        </p:nvSpPr>
        <p:spPr>
          <a:xfrm>
            <a:off x="107504" y="116632"/>
            <a:ext cx="8928992" cy="6624736"/>
          </a:xfrm>
          <a:prstGeom prst="rect">
            <a:avLst/>
          </a:prstGeom>
          <a:noFill/>
          <a:ln w="5080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 xmlns:p14="http://schemas.microsoft.com/office/powerpoint/2010/main" val="57459817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7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Titolo 1"/>
          <p:cNvSpPr txBox="1">
            <a:spLocks/>
          </p:cNvSpPr>
          <p:nvPr/>
        </p:nvSpPr>
        <p:spPr>
          <a:xfrm>
            <a:off x="685800" y="2693987"/>
            <a:ext cx="7772400" cy="1383085"/>
          </a:xfrm>
          <a:prstGeom prst="rect">
            <a:avLst/>
          </a:prstGeom>
          <a:ln>
            <a:solidFill>
              <a:schemeClr val="bg2">
                <a:lumMod val="75000"/>
              </a:schemeClr>
            </a:solidFill>
          </a:ln>
        </p:spPr>
        <p:txBody>
          <a:bodyPr>
            <a:normAutofit fontScale="92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it-IT" sz="4400" dirty="0" smtClean="0">
                <a:solidFill>
                  <a:schemeClr val="bg2">
                    <a:lumMod val="75000"/>
                  </a:schemeClr>
                </a:solidFill>
                <a:latin typeface="Bookman Old Style" panose="02050604050505020204" pitchFamily="18" charset="0"/>
                <a:ea typeface="Verdana" pitchFamily="34" charset="0"/>
                <a:cs typeface="Verdana" pitchFamily="34" charset="0"/>
              </a:rPr>
              <a:t>Famous people awarded with the Nobel prize</a:t>
            </a:r>
            <a:endParaRPr lang="it-IT" sz="4400" dirty="0">
              <a:solidFill>
                <a:schemeClr val="bg2">
                  <a:lumMod val="75000"/>
                </a:schemeClr>
              </a:solidFill>
              <a:latin typeface="Bookman Old Style" panose="02050604050505020204" pitchFamily="18" charset="0"/>
              <a:ea typeface="Verdana" pitchFamily="34" charset="0"/>
              <a:cs typeface="Verdana" pitchFamily="34" charset="0"/>
            </a:endParaRPr>
          </a:p>
        </p:txBody>
      </p:sp>
      <p:cxnSp>
        <p:nvCxnSpPr>
          <p:cNvPr id="4" name="3 Conector recto"/>
          <p:cNvCxnSpPr/>
          <p:nvPr/>
        </p:nvCxnSpPr>
        <p:spPr>
          <a:xfrm>
            <a:off x="144000" y="2708920"/>
            <a:ext cx="8856000"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144000" y="4077072"/>
            <a:ext cx="8856000"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33374164"/>
      </p:ext>
    </p:ext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483768" y="2490242"/>
            <a:ext cx="6120680" cy="3459038"/>
          </a:xfrm>
        </p:spPr>
        <p:txBody>
          <a:bodyPr>
            <a:normAutofit fontScale="25000" lnSpcReduction="20000"/>
          </a:bodyPr>
          <a:lstStyle/>
          <a:p>
            <a:endParaRPr lang="it-IT" sz="11200" dirty="0">
              <a:solidFill>
                <a:schemeClr val="bg1"/>
              </a:solidFill>
            </a:endParaRPr>
          </a:p>
          <a:p>
            <a:pPr>
              <a:buFont typeface="Arial" pitchFamily="34" charset="0"/>
              <a:buChar char="•"/>
            </a:pPr>
            <a:r>
              <a:rPr lang="it-IT" sz="11200" dirty="0">
                <a:solidFill>
                  <a:schemeClr val="bg1"/>
                </a:solidFill>
                <a:effectLst>
                  <a:outerShdw blurRad="38100" dist="38100" dir="2700000" algn="tl">
                    <a:srgbClr val="000000">
                      <a:alpha val="43137"/>
                    </a:srgbClr>
                  </a:outerShdw>
                </a:effectLst>
                <a:latin typeface="Calibri" pitchFamily="34" charset="0"/>
              </a:rPr>
              <a:t>In </a:t>
            </a:r>
            <a:r>
              <a:rPr lang="it-IT" sz="11200" dirty="0" smtClean="0">
                <a:solidFill>
                  <a:schemeClr val="bg1"/>
                </a:solidFill>
                <a:effectLst>
                  <a:outerShdw blurRad="38100" dist="38100" dir="2700000" algn="tl">
                    <a:srgbClr val="000000">
                      <a:alpha val="43137"/>
                    </a:srgbClr>
                  </a:outerShdw>
                </a:effectLst>
                <a:latin typeface="Calibri" pitchFamily="34" charset="0"/>
              </a:rPr>
              <a:t>1901</a:t>
            </a:r>
            <a:r>
              <a:rPr lang="it-IT" sz="11200" u="sng" dirty="0" smtClean="0">
                <a:solidFill>
                  <a:schemeClr val="bg2">
                    <a:lumMod val="75000"/>
                  </a:schemeClr>
                </a:solidFill>
                <a:effectLst>
                  <a:outerShdw blurRad="38100" dist="38100" dir="2700000" algn="tl">
                    <a:srgbClr val="000000">
                      <a:alpha val="43137"/>
                    </a:srgbClr>
                  </a:outerShdw>
                </a:effectLst>
                <a:latin typeface="Calibri" pitchFamily="34" charset="0"/>
              </a:rPr>
              <a:t> Wilhelm Conrad Röntgen</a:t>
            </a:r>
            <a:r>
              <a:rPr lang="it-IT" sz="11200" dirty="0" smtClean="0">
                <a:solidFill>
                  <a:schemeClr val="bg1"/>
                </a:solidFill>
                <a:effectLst>
                  <a:outerShdw blurRad="38100" dist="38100" dir="2700000" algn="tl">
                    <a:srgbClr val="000000">
                      <a:alpha val="43137"/>
                    </a:srgbClr>
                  </a:outerShdw>
                </a:effectLst>
                <a:latin typeface="Calibri" pitchFamily="34" charset="0"/>
              </a:rPr>
              <a:t> </a:t>
            </a:r>
            <a:r>
              <a:rPr lang="it-IT" sz="11200" dirty="0">
                <a:solidFill>
                  <a:schemeClr val="bg1"/>
                </a:solidFill>
                <a:effectLst>
                  <a:outerShdw blurRad="38100" dist="38100" dir="2700000" algn="tl">
                    <a:srgbClr val="000000">
                      <a:alpha val="43137"/>
                    </a:srgbClr>
                  </a:outerShdw>
                </a:effectLst>
                <a:latin typeface="Calibri" pitchFamily="34" charset="0"/>
              </a:rPr>
              <a:t>from Germany </a:t>
            </a:r>
            <a:r>
              <a:rPr lang="it-IT" sz="11200" dirty="0" smtClean="0">
                <a:solidFill>
                  <a:schemeClr val="bg1"/>
                </a:solidFill>
                <a:effectLst>
                  <a:outerShdw blurRad="38100" dist="38100" dir="2700000" algn="tl">
                    <a:srgbClr val="000000">
                      <a:alpha val="43137"/>
                    </a:srgbClr>
                  </a:outerShdw>
                </a:effectLst>
                <a:latin typeface="Calibri" pitchFamily="34" charset="0"/>
              </a:rPr>
              <a:t>won </a:t>
            </a:r>
            <a:r>
              <a:rPr lang="it-IT" sz="11200" dirty="0">
                <a:solidFill>
                  <a:schemeClr val="bg1"/>
                </a:solidFill>
                <a:effectLst>
                  <a:outerShdw blurRad="38100" dist="38100" dir="2700000" algn="tl">
                    <a:srgbClr val="000000">
                      <a:alpha val="43137"/>
                    </a:srgbClr>
                  </a:outerShdw>
                </a:effectLst>
                <a:latin typeface="Calibri" pitchFamily="34" charset="0"/>
              </a:rPr>
              <a:t>the Nobel Prize for </a:t>
            </a:r>
            <a:r>
              <a:rPr lang="it-IT" sz="11200" dirty="0" smtClean="0">
                <a:solidFill>
                  <a:schemeClr val="bg1"/>
                </a:solidFill>
                <a:effectLst>
                  <a:outerShdw blurRad="38100" dist="38100" dir="2700000" algn="tl">
                    <a:srgbClr val="000000">
                      <a:alpha val="43137"/>
                    </a:srgbClr>
                  </a:outerShdw>
                </a:effectLst>
                <a:latin typeface="Calibri" pitchFamily="34" charset="0"/>
              </a:rPr>
              <a:t>Physics</a:t>
            </a:r>
            <a:r>
              <a:rPr lang="it-IT" sz="11200" dirty="0">
                <a:solidFill>
                  <a:schemeClr val="bg1"/>
                </a:solidFill>
                <a:effectLst>
                  <a:outerShdw blurRad="38100" dist="38100" dir="2700000" algn="tl">
                    <a:srgbClr val="000000">
                      <a:alpha val="43137"/>
                    </a:srgbClr>
                  </a:outerShdw>
                </a:effectLst>
                <a:latin typeface="Calibri" pitchFamily="34" charset="0"/>
              </a:rPr>
              <a:t>, but his discovery of </a:t>
            </a:r>
            <a:r>
              <a:rPr lang="it-IT" sz="11200" dirty="0" smtClean="0">
                <a:solidFill>
                  <a:schemeClr val="bg1"/>
                </a:solidFill>
                <a:effectLst>
                  <a:outerShdw blurRad="38100" dist="38100" dir="2700000" algn="tl">
                    <a:srgbClr val="000000">
                      <a:alpha val="43137"/>
                    </a:srgbClr>
                  </a:outerShdw>
                </a:effectLst>
                <a:latin typeface="Calibri" pitchFamily="34" charset="0"/>
              </a:rPr>
              <a:t>x-ray was </a:t>
            </a:r>
            <a:r>
              <a:rPr lang="it-IT" sz="11200" dirty="0">
                <a:solidFill>
                  <a:schemeClr val="bg1"/>
                </a:solidFill>
                <a:effectLst>
                  <a:outerShdw blurRad="38100" dist="38100" dir="2700000" algn="tl">
                    <a:srgbClr val="000000">
                      <a:alpha val="43137"/>
                    </a:srgbClr>
                  </a:outerShdw>
                </a:effectLst>
                <a:latin typeface="Calibri" pitchFamily="34" charset="0"/>
              </a:rPr>
              <a:t>made </a:t>
            </a:r>
            <a:r>
              <a:rPr lang="it-IT" sz="11200" dirty="0" smtClean="0">
                <a:solidFill>
                  <a:schemeClr val="bg1"/>
                </a:solidFill>
                <a:effectLst>
                  <a:outerShdw blurRad="38100" dist="38100" dir="2700000" algn="tl">
                    <a:srgbClr val="000000">
                      <a:alpha val="43137"/>
                    </a:srgbClr>
                  </a:outerShdw>
                </a:effectLst>
                <a:latin typeface="Calibri" pitchFamily="34" charset="0"/>
              </a:rPr>
              <a:t>on the 8</a:t>
            </a:r>
            <a:r>
              <a:rPr lang="en-US" sz="9600" baseline="30000" dirty="0" err="1" smtClean="0">
                <a:solidFill>
                  <a:schemeClr val="bg1"/>
                </a:solidFill>
                <a:effectLst>
                  <a:outerShdw blurRad="38100" dist="38100" dir="2700000" algn="tl">
                    <a:srgbClr val="000000">
                      <a:alpha val="43137"/>
                    </a:srgbClr>
                  </a:outerShdw>
                </a:effectLst>
                <a:latin typeface="Calibri" pitchFamily="34" charset="0"/>
              </a:rPr>
              <a:t>th</a:t>
            </a:r>
            <a:r>
              <a:rPr lang="it-IT" sz="11200" dirty="0" smtClean="0">
                <a:solidFill>
                  <a:schemeClr val="bg1"/>
                </a:solidFill>
                <a:effectLst>
                  <a:outerShdw blurRad="38100" dist="38100" dir="2700000" algn="tl">
                    <a:srgbClr val="000000">
                      <a:alpha val="43137"/>
                    </a:srgbClr>
                  </a:outerShdw>
                </a:effectLst>
                <a:latin typeface="Calibri" pitchFamily="34" charset="0"/>
              </a:rPr>
              <a:t> </a:t>
            </a:r>
            <a:r>
              <a:rPr lang="it-IT" sz="11200" dirty="0" err="1">
                <a:solidFill>
                  <a:schemeClr val="bg1"/>
                </a:solidFill>
                <a:effectLst>
                  <a:outerShdw blurRad="38100" dist="38100" dir="2700000" algn="tl">
                    <a:srgbClr val="000000">
                      <a:alpha val="43137"/>
                    </a:srgbClr>
                  </a:outerShdw>
                </a:effectLst>
                <a:latin typeface="Calibri" pitchFamily="34" charset="0"/>
              </a:rPr>
              <a:t>N</a:t>
            </a:r>
            <a:r>
              <a:rPr lang="it-IT" sz="11200" dirty="0" err="1" smtClean="0">
                <a:solidFill>
                  <a:schemeClr val="bg1"/>
                </a:solidFill>
                <a:effectLst>
                  <a:outerShdw blurRad="38100" dist="38100" dir="2700000" algn="tl">
                    <a:srgbClr val="000000">
                      <a:alpha val="43137"/>
                    </a:srgbClr>
                  </a:outerShdw>
                </a:effectLst>
                <a:latin typeface="Calibri" pitchFamily="34" charset="0"/>
              </a:rPr>
              <a:t>ovember</a:t>
            </a:r>
            <a:r>
              <a:rPr lang="it-IT" sz="11200" dirty="0" smtClean="0">
                <a:solidFill>
                  <a:schemeClr val="bg1"/>
                </a:solidFill>
                <a:effectLst>
                  <a:outerShdw blurRad="38100" dist="38100" dir="2700000" algn="tl">
                    <a:srgbClr val="000000">
                      <a:alpha val="43137"/>
                    </a:srgbClr>
                  </a:outerShdw>
                </a:effectLst>
                <a:latin typeface="Calibri" pitchFamily="34" charset="0"/>
              </a:rPr>
              <a:t> </a:t>
            </a:r>
            <a:r>
              <a:rPr lang="it-IT" sz="11200" dirty="0">
                <a:solidFill>
                  <a:schemeClr val="bg1"/>
                </a:solidFill>
                <a:effectLst>
                  <a:outerShdw blurRad="38100" dist="38100" dir="2700000" algn="tl">
                    <a:srgbClr val="000000">
                      <a:alpha val="43137"/>
                    </a:srgbClr>
                  </a:outerShdw>
                </a:effectLst>
                <a:latin typeface="Calibri" pitchFamily="34" charset="0"/>
              </a:rPr>
              <a:t>1895. </a:t>
            </a:r>
            <a:endParaRPr lang="it-IT" sz="11200" dirty="0" smtClean="0">
              <a:solidFill>
                <a:schemeClr val="bg1"/>
              </a:solidFill>
              <a:effectLst>
                <a:outerShdw blurRad="38100" dist="38100" dir="2700000" algn="tl">
                  <a:srgbClr val="000000">
                    <a:alpha val="43137"/>
                  </a:srgbClr>
                </a:outerShdw>
              </a:effectLst>
              <a:latin typeface="Calibri" pitchFamily="34" charset="0"/>
            </a:endParaRPr>
          </a:p>
          <a:p>
            <a:endParaRPr lang="it-CH" sz="11200" dirty="0" smtClean="0">
              <a:solidFill>
                <a:schemeClr val="bg1"/>
              </a:solidFill>
              <a:effectLst>
                <a:outerShdw blurRad="38100" dist="38100" dir="2700000" algn="tl">
                  <a:srgbClr val="000000">
                    <a:alpha val="43137"/>
                  </a:srgbClr>
                </a:outerShdw>
              </a:effectLst>
              <a:latin typeface="Calibri" pitchFamily="34" charset="0"/>
            </a:endParaRPr>
          </a:p>
          <a:p>
            <a:endParaRPr lang="it-CH" sz="11200" dirty="0" smtClean="0">
              <a:solidFill>
                <a:schemeClr val="bg1"/>
              </a:solidFill>
              <a:effectLst>
                <a:outerShdw blurRad="38100" dist="38100" dir="2700000" algn="tl">
                  <a:srgbClr val="000000">
                    <a:alpha val="43137"/>
                  </a:srgbClr>
                </a:outerShdw>
              </a:effectLst>
              <a:latin typeface="Calibri" pitchFamily="34" charset="0"/>
            </a:endParaRPr>
          </a:p>
          <a:p>
            <a:pPr algn="just"/>
            <a:endParaRPr lang="en-US" sz="11200" dirty="0" smtClean="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r>
              <a:rPr lang="it-IT" sz="11200" dirty="0" smtClean="0">
                <a:solidFill>
                  <a:schemeClr val="bg1"/>
                </a:solidFill>
                <a:effectLst>
                  <a:outerShdw blurRad="38100" dist="38100" dir="2700000" algn="tl">
                    <a:srgbClr val="000000">
                      <a:alpha val="43137"/>
                    </a:srgbClr>
                  </a:outerShdw>
                </a:effectLst>
                <a:latin typeface="Calibri" pitchFamily="34" charset="0"/>
              </a:rPr>
              <a:t>In </a:t>
            </a:r>
            <a:r>
              <a:rPr lang="it-IT" sz="11200" dirty="0">
                <a:solidFill>
                  <a:schemeClr val="bg1"/>
                </a:solidFill>
                <a:effectLst>
                  <a:outerShdw blurRad="38100" dist="38100" dir="2700000" algn="tl">
                    <a:srgbClr val="000000">
                      <a:alpha val="43137"/>
                    </a:srgbClr>
                  </a:outerShdw>
                </a:effectLst>
                <a:latin typeface="Calibri" pitchFamily="34" charset="0"/>
              </a:rPr>
              <a:t>1984 the </a:t>
            </a:r>
            <a:r>
              <a:rPr lang="it-IT" sz="11200" dirty="0" smtClean="0">
                <a:solidFill>
                  <a:schemeClr val="bg1"/>
                </a:solidFill>
                <a:effectLst>
                  <a:outerShdw blurRad="38100" dist="38100" dir="2700000" algn="tl">
                    <a:srgbClr val="000000">
                      <a:alpha val="43137"/>
                    </a:srgbClr>
                  </a:outerShdw>
                </a:effectLst>
                <a:latin typeface="Calibri" pitchFamily="34" charset="0"/>
              </a:rPr>
              <a:t>Italian </a:t>
            </a:r>
            <a:r>
              <a:rPr lang="it-IT" sz="11200" u="sng" dirty="0">
                <a:solidFill>
                  <a:schemeClr val="bg2">
                    <a:lumMod val="75000"/>
                  </a:schemeClr>
                </a:solidFill>
                <a:effectLst>
                  <a:outerShdw blurRad="38100" dist="38100" dir="2700000" algn="tl">
                    <a:srgbClr val="000000">
                      <a:alpha val="43137"/>
                    </a:srgbClr>
                  </a:outerShdw>
                </a:effectLst>
                <a:latin typeface="Calibri" pitchFamily="34" charset="0"/>
              </a:rPr>
              <a:t>Carlo Rubbia</a:t>
            </a:r>
            <a:r>
              <a:rPr lang="it-IT" sz="11200" dirty="0">
                <a:solidFill>
                  <a:schemeClr val="bg1"/>
                </a:solidFill>
                <a:effectLst>
                  <a:outerShdw blurRad="38100" dist="38100" dir="2700000" algn="tl">
                    <a:srgbClr val="000000">
                      <a:alpha val="43137"/>
                    </a:srgbClr>
                  </a:outerShdw>
                </a:effectLst>
                <a:latin typeface="Calibri" pitchFamily="34" charset="0"/>
              </a:rPr>
              <a:t> </a:t>
            </a:r>
            <a:r>
              <a:rPr lang="it-IT" sz="11200" dirty="0" smtClean="0">
                <a:solidFill>
                  <a:schemeClr val="bg1"/>
                </a:solidFill>
                <a:effectLst>
                  <a:outerShdw blurRad="38100" dist="38100" dir="2700000" algn="tl">
                    <a:srgbClr val="000000">
                      <a:alpha val="43137"/>
                    </a:srgbClr>
                  </a:outerShdw>
                </a:effectLst>
                <a:latin typeface="Calibri" pitchFamily="34" charset="0"/>
              </a:rPr>
              <a:t>was </a:t>
            </a:r>
            <a:r>
              <a:rPr lang="it-IT" sz="11200" dirty="0">
                <a:solidFill>
                  <a:schemeClr val="bg1"/>
                </a:solidFill>
                <a:effectLst>
                  <a:outerShdw blurRad="38100" dist="38100" dir="2700000" algn="tl">
                    <a:srgbClr val="000000">
                      <a:alpha val="43137"/>
                    </a:srgbClr>
                  </a:outerShdw>
                </a:effectLst>
                <a:latin typeface="Calibri" pitchFamily="34" charset="0"/>
              </a:rPr>
              <a:t>awarded </a:t>
            </a:r>
            <a:r>
              <a:rPr lang="it-IT" sz="11200" dirty="0" smtClean="0">
                <a:solidFill>
                  <a:schemeClr val="bg1"/>
                </a:solidFill>
                <a:effectLst>
                  <a:outerShdw blurRad="38100" dist="38100" dir="2700000" algn="tl">
                    <a:srgbClr val="000000">
                      <a:alpha val="43137"/>
                    </a:srgbClr>
                  </a:outerShdw>
                </a:effectLst>
                <a:latin typeface="Calibri" pitchFamily="34" charset="0"/>
              </a:rPr>
              <a:t>with the </a:t>
            </a:r>
            <a:r>
              <a:rPr lang="it-IT" sz="11200" dirty="0">
                <a:solidFill>
                  <a:schemeClr val="bg1"/>
                </a:solidFill>
                <a:effectLst>
                  <a:outerShdw blurRad="38100" dist="38100" dir="2700000" algn="tl">
                    <a:srgbClr val="000000">
                      <a:alpha val="43137"/>
                    </a:srgbClr>
                  </a:outerShdw>
                </a:effectLst>
                <a:latin typeface="Calibri" pitchFamily="34" charset="0"/>
              </a:rPr>
              <a:t>Nobel Prize </a:t>
            </a:r>
            <a:r>
              <a:rPr lang="it-IT" sz="11200" dirty="0" smtClean="0">
                <a:solidFill>
                  <a:schemeClr val="bg1"/>
                </a:solidFill>
                <a:effectLst>
                  <a:outerShdw blurRad="38100" dist="38100" dir="2700000" algn="tl">
                    <a:srgbClr val="000000">
                      <a:alpha val="43137"/>
                    </a:srgbClr>
                  </a:outerShdw>
                </a:effectLst>
                <a:latin typeface="Calibri" pitchFamily="34" charset="0"/>
              </a:rPr>
              <a:t>for </a:t>
            </a:r>
            <a:r>
              <a:rPr lang="it-IT" sz="11200" dirty="0">
                <a:solidFill>
                  <a:schemeClr val="bg1"/>
                </a:solidFill>
                <a:effectLst>
                  <a:outerShdw blurRad="38100" dist="38100" dir="2700000" algn="tl">
                    <a:srgbClr val="000000">
                      <a:alpha val="43137"/>
                    </a:srgbClr>
                  </a:outerShdw>
                </a:effectLst>
                <a:latin typeface="Calibri" pitchFamily="34" charset="0"/>
              </a:rPr>
              <a:t>P</a:t>
            </a:r>
            <a:r>
              <a:rPr lang="it-IT" sz="11200" dirty="0" smtClean="0">
                <a:solidFill>
                  <a:schemeClr val="bg1"/>
                </a:solidFill>
                <a:effectLst>
                  <a:outerShdw blurRad="38100" dist="38100" dir="2700000" algn="tl">
                    <a:srgbClr val="000000">
                      <a:alpha val="43137"/>
                    </a:srgbClr>
                  </a:outerShdw>
                </a:effectLst>
                <a:latin typeface="Calibri" pitchFamily="34" charset="0"/>
              </a:rPr>
              <a:t>hysics </a:t>
            </a:r>
            <a:r>
              <a:rPr lang="it-IT" sz="11200" dirty="0">
                <a:solidFill>
                  <a:schemeClr val="bg1"/>
                </a:solidFill>
                <a:effectLst>
                  <a:outerShdw blurRad="38100" dist="38100" dir="2700000" algn="tl">
                    <a:srgbClr val="000000">
                      <a:alpha val="43137"/>
                    </a:srgbClr>
                  </a:outerShdw>
                </a:effectLst>
                <a:latin typeface="Calibri" pitchFamily="34" charset="0"/>
              </a:rPr>
              <a:t>for the contribution to the discovery of the particles W and Z</a:t>
            </a:r>
            <a:r>
              <a:rPr lang="it-IT" sz="11200" dirty="0" smtClean="0">
                <a:solidFill>
                  <a:schemeClr val="bg1"/>
                </a:solidFill>
                <a:effectLst>
                  <a:outerShdw blurRad="38100" dist="38100" dir="2700000" algn="tl">
                    <a:srgbClr val="000000">
                      <a:alpha val="43137"/>
                    </a:srgbClr>
                  </a:outerShdw>
                </a:effectLst>
                <a:latin typeface="Calibri" pitchFamily="34" charset="0"/>
              </a:rPr>
              <a:t>.</a:t>
            </a:r>
            <a:endParaRPr lang="it-IT" sz="11200" dirty="0">
              <a:solidFill>
                <a:schemeClr val="bg1"/>
              </a:solidFill>
              <a:effectLst>
                <a:outerShdw blurRad="38100" dist="38100" dir="2700000" algn="tl">
                  <a:srgbClr val="000000">
                    <a:alpha val="43137"/>
                  </a:srgbClr>
                </a:outerShdw>
              </a:effectLst>
              <a:latin typeface="Calibri" pitchFamily="34" charset="0"/>
            </a:endParaRPr>
          </a:p>
          <a:p>
            <a:r>
              <a:rPr lang="it-IT" sz="2800" dirty="0">
                <a:solidFill>
                  <a:schemeClr val="bg2">
                    <a:lumMod val="50000"/>
                  </a:schemeClr>
                </a:solidFill>
                <a:effectLst>
                  <a:outerShdw blurRad="38100" dist="38100" dir="2700000" algn="tl">
                    <a:srgbClr val="000000">
                      <a:alpha val="43137"/>
                    </a:srgbClr>
                  </a:outerShdw>
                </a:effectLst>
              </a:rPr>
              <a:t> </a:t>
            </a:r>
          </a:p>
          <a:p>
            <a:pPr algn="l"/>
            <a:endParaRPr lang="it-IT" dirty="0">
              <a:solidFill>
                <a:schemeClr val="bg2">
                  <a:lumMod val="50000"/>
                </a:schemeClr>
              </a:solidFill>
            </a:endParaRPr>
          </a:p>
        </p:txBody>
      </p:sp>
      <p:pic>
        <p:nvPicPr>
          <p:cNvPr id="4" name="officeArt object"/>
          <p:cNvPicPr/>
          <p:nvPr/>
        </p:nvPicPr>
        <p:blipFill rotWithShape="1">
          <a:blip r:embed="rId2" cstate="print">
            <a:extLst/>
          </a:blip>
          <a:srcRect/>
          <a:stretch>
            <a:fillRect/>
          </a:stretch>
        </p:blipFill>
        <p:spPr>
          <a:xfrm>
            <a:off x="673670" y="1340767"/>
            <a:ext cx="1580852" cy="2229115"/>
          </a:xfrm>
          <a:prstGeom prst="rect">
            <a:avLst/>
          </a:prstGeom>
          <a:noFill/>
          <a:ln>
            <a:noFill/>
          </a:ln>
          <a:effectLst/>
          <a:extLst/>
        </p:spPr>
      </p:pic>
      <p:pic>
        <p:nvPicPr>
          <p:cNvPr id="5" name="officeArt object"/>
          <p:cNvPicPr/>
          <p:nvPr/>
        </p:nvPicPr>
        <p:blipFill rotWithShape="1">
          <a:blip r:embed="rId3" cstate="print">
            <a:extLst/>
          </a:blip>
          <a:srcRect/>
          <a:stretch>
            <a:fillRect/>
          </a:stretch>
        </p:blipFill>
        <p:spPr>
          <a:xfrm>
            <a:off x="664146" y="3861048"/>
            <a:ext cx="1603598" cy="2456576"/>
          </a:xfrm>
          <a:prstGeom prst="rect">
            <a:avLst/>
          </a:prstGeom>
          <a:noFill/>
          <a:ln>
            <a:noFill/>
          </a:ln>
          <a:effectLst/>
          <a:extLst/>
        </p:spPr>
      </p:pic>
      <p:sp>
        <p:nvSpPr>
          <p:cNvPr id="6" name="27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Titolo 1"/>
          <p:cNvSpPr txBox="1">
            <a:spLocks/>
          </p:cNvSpPr>
          <p:nvPr/>
        </p:nvSpPr>
        <p:spPr>
          <a:xfrm>
            <a:off x="349696" y="313184"/>
            <a:ext cx="8686800" cy="1387624"/>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dirty="0" smtClean="0">
                <a:solidFill>
                  <a:schemeClr val="bg2">
                    <a:lumMod val="75000"/>
                  </a:schemeClr>
                </a:solidFill>
                <a:effectLst>
                  <a:outerShdw blurRad="38100" dist="38100" dir="2700000" algn="tl">
                    <a:srgbClr val="000000">
                      <a:alpha val="43137"/>
                    </a:srgbClr>
                  </a:outerShdw>
                  <a:reflection blurRad="12700" stA="48000" endA="300" endPos="55000" dir="5400000" sy="-90000" algn="bl" rotWithShape="0"/>
                </a:effectLst>
                <a:latin typeface="Bookman Old Style" pitchFamily="18" charset="0"/>
                <a:ea typeface="Verdana" pitchFamily="34" charset="0"/>
                <a:cs typeface="Verdana" pitchFamily="34" charset="0"/>
              </a:rPr>
              <a:t>PHYSICS:</a:t>
            </a:r>
            <a:r>
              <a:rPr lang="it-IT" sz="4800" dirty="0" smtClean="0">
                <a:solidFill>
                  <a:schemeClr val="bg2">
                    <a:lumMod val="25000"/>
                  </a:schemeClr>
                </a:solidFill>
                <a:effectLst>
                  <a:outerShdw blurRad="38100" dist="38100" dir="2700000" algn="tl">
                    <a:srgbClr val="000000">
                      <a:alpha val="43137"/>
                    </a:srgbClr>
                  </a:outerShdw>
                  <a:reflection blurRad="12700" stA="48000" endA="300" endPos="55000" dir="5400000" sy="-90000" algn="bl" rotWithShape="0"/>
                </a:effectLst>
                <a:latin typeface="Verdana" pitchFamily="34" charset="0"/>
                <a:ea typeface="Verdana" pitchFamily="34" charset="0"/>
                <a:cs typeface="Verdana" pitchFamily="34" charset="0"/>
              </a:rPr>
              <a:t/>
            </a:r>
            <a:br>
              <a:rPr lang="it-IT" sz="4800" dirty="0" smtClean="0">
                <a:solidFill>
                  <a:schemeClr val="bg2">
                    <a:lumMod val="25000"/>
                  </a:schemeClr>
                </a:solidFill>
                <a:effectLst>
                  <a:outerShdw blurRad="38100" dist="38100" dir="2700000" algn="tl">
                    <a:srgbClr val="000000">
                      <a:alpha val="43137"/>
                    </a:srgbClr>
                  </a:outerShdw>
                  <a:reflection blurRad="12700" stA="48000" endA="300" endPos="55000" dir="5400000" sy="-90000" algn="bl" rotWithShape="0"/>
                </a:effectLst>
                <a:latin typeface="Verdana" pitchFamily="34" charset="0"/>
                <a:ea typeface="Verdana" pitchFamily="34" charset="0"/>
                <a:cs typeface="Verdana" pitchFamily="34" charset="0"/>
              </a:rPr>
            </a:br>
            <a:endParaRPr lang="it-IT" sz="4800" dirty="0">
              <a:solidFill>
                <a:schemeClr val="bg2">
                  <a:lumMod val="25000"/>
                </a:schemeClr>
              </a:solidFill>
              <a:effectLst>
                <a:outerShdw blurRad="38100" dist="38100" dir="2700000" algn="tl">
                  <a:srgbClr val="000000">
                    <a:alpha val="43137"/>
                  </a:srgbClr>
                </a:outerShdw>
                <a:reflection blurRad="12700" stA="48000" endA="300" endPos="55000" dir="5400000" sy="-90000" algn="bl" rotWithShape="0"/>
              </a:effectLst>
              <a:latin typeface="Verdana" pitchFamily="34" charset="0"/>
              <a:ea typeface="Verdana" pitchFamily="34" charset="0"/>
              <a:cs typeface="Verdana" pitchFamily="34"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15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5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8"/>
                                        </p:tgtEl>
                                        <p:attrNameLst>
                                          <p:attrName>fillcolor</p:attrName>
                                        </p:attrNameLst>
                                      </p:cBhvr>
                                      <p:tavLst>
                                        <p:tav tm="0">
                                          <p:val>
                                            <p:clrVal>
                                              <a:schemeClr val="accent2"/>
                                            </p:clrVal>
                                          </p:val>
                                        </p:tav>
                                        <p:tav tm="50000">
                                          <p:val>
                                            <p:clrVal>
                                              <a:schemeClr val="hlink"/>
                                            </p:clrVal>
                                          </p:val>
                                        </p:tav>
                                      </p:tavLst>
                                    </p:anim>
                                    <p:set>
                                      <p:cBhvr>
                                        <p:cTn id="9" dur="50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574576"/>
            <a:ext cx="8686800" cy="838200"/>
          </a:xfrm>
        </p:spPr>
        <p:txBody>
          <a:bodyPr>
            <a:normAutofit fontScale="90000"/>
          </a:bodyPr>
          <a:lstStyle/>
          <a:p>
            <a:r>
              <a:rPr lang="en-US" sz="5300" dirty="0">
                <a:solidFill>
                  <a:schemeClr val="bg2">
                    <a:lumMod val="75000"/>
                  </a:schemeClr>
                </a:solidFill>
                <a:effectLst>
                  <a:outerShdw blurRad="38100" dist="38100" dir="2700000" algn="tl">
                    <a:srgbClr val="000000">
                      <a:alpha val="43137"/>
                    </a:srgbClr>
                  </a:outerShdw>
                  <a:reflection blurRad="12700" stA="48000" endA="300" endPos="55000" dir="5400000" sy="-90000" algn="bl" rotWithShape="0"/>
                </a:effectLst>
                <a:latin typeface="Bookman Old Style" pitchFamily="18" charset="0"/>
                <a:ea typeface="Verdana" pitchFamily="34" charset="0"/>
                <a:cs typeface="Verdana" pitchFamily="34" charset="0"/>
              </a:rPr>
              <a:t>Chemistry:</a:t>
            </a:r>
            <a:r>
              <a:rPr lang="it-IT" dirty="0">
                <a:solidFill>
                  <a:schemeClr val="bg2">
                    <a:lumMod val="75000"/>
                  </a:schemeClr>
                </a:solidFill>
                <a:effectLst>
                  <a:outerShdw blurRad="38100" dist="38100" dir="2700000" algn="tl">
                    <a:srgbClr val="000000">
                      <a:alpha val="43137"/>
                    </a:srgbClr>
                  </a:outerShdw>
                  <a:reflection blurRad="12700" stA="48000" endA="300" endPos="55000" dir="5400000" sy="-90000" algn="bl" rotWithShape="0"/>
                </a:effectLst>
                <a:latin typeface="Verdana" pitchFamily="34" charset="0"/>
                <a:ea typeface="Verdana" pitchFamily="34" charset="0"/>
                <a:cs typeface="Verdana" pitchFamily="34" charset="0"/>
              </a:rPr>
              <a:t/>
            </a:r>
            <a:br>
              <a:rPr lang="it-IT" dirty="0">
                <a:solidFill>
                  <a:schemeClr val="bg2">
                    <a:lumMod val="75000"/>
                  </a:schemeClr>
                </a:solidFill>
                <a:effectLst>
                  <a:outerShdw blurRad="38100" dist="38100" dir="2700000" algn="tl">
                    <a:srgbClr val="000000">
                      <a:alpha val="43137"/>
                    </a:srgbClr>
                  </a:outerShdw>
                  <a:reflection blurRad="12700" stA="48000" endA="300" endPos="55000" dir="5400000" sy="-90000" algn="bl" rotWithShape="0"/>
                </a:effectLst>
                <a:latin typeface="Verdana" pitchFamily="34" charset="0"/>
                <a:ea typeface="Verdana" pitchFamily="34" charset="0"/>
                <a:cs typeface="Verdana" pitchFamily="34" charset="0"/>
              </a:rPr>
            </a:br>
            <a:endParaRPr lang="it-IT" dirty="0">
              <a:solidFill>
                <a:schemeClr val="bg2">
                  <a:lumMod val="75000"/>
                </a:schemeClr>
              </a:solidFill>
              <a:effectLst>
                <a:outerShdw blurRad="38100" dist="38100" dir="2700000" algn="tl">
                  <a:srgbClr val="000000">
                    <a:alpha val="43137"/>
                  </a:srgbClr>
                </a:outerShdw>
                <a:reflection blurRad="12700" stA="48000" endA="300" endPos="55000" dir="5400000" sy="-90000" algn="bl" rotWithShape="0"/>
              </a:effectLst>
              <a:latin typeface="Verdana" pitchFamily="34" charset="0"/>
              <a:ea typeface="Verdana" pitchFamily="34" charset="0"/>
              <a:cs typeface="Verdana" pitchFamily="34" charset="0"/>
            </a:endParaRPr>
          </a:p>
        </p:txBody>
      </p:sp>
      <p:sp>
        <p:nvSpPr>
          <p:cNvPr id="3" name="Segnaposto contenuto 2"/>
          <p:cNvSpPr>
            <a:spLocks noGrp="1"/>
          </p:cNvSpPr>
          <p:nvPr>
            <p:ph idx="1"/>
          </p:nvPr>
        </p:nvSpPr>
        <p:spPr>
          <a:xfrm>
            <a:off x="2627784" y="1599481"/>
            <a:ext cx="6271220" cy="5040560"/>
          </a:xfrm>
        </p:spPr>
        <p:txBody>
          <a:bodyPr>
            <a:normAutofit/>
          </a:bodyPr>
          <a:lstStyle/>
          <a:p>
            <a:pPr>
              <a:buFont typeface="Arial" pitchFamily="34" charset="0"/>
              <a:buChar char="•"/>
            </a:pPr>
            <a:r>
              <a:rPr lang="en-US" sz="2800" dirty="0">
                <a:solidFill>
                  <a:schemeClr val="bg1"/>
                </a:solidFill>
                <a:effectLst>
                  <a:outerShdw blurRad="38100" dist="38100" dir="2700000" algn="tl">
                    <a:srgbClr val="000000">
                      <a:alpha val="43137"/>
                    </a:srgbClr>
                  </a:outerShdw>
                </a:effectLst>
                <a:latin typeface="Calibri" pitchFamily="34" charset="0"/>
              </a:rPr>
              <a:t>In 1963 </a:t>
            </a:r>
            <a:r>
              <a:rPr lang="en-US" sz="2800" u="sng" dirty="0">
                <a:solidFill>
                  <a:schemeClr val="bg2">
                    <a:lumMod val="75000"/>
                  </a:schemeClr>
                </a:solidFill>
                <a:effectLst>
                  <a:outerShdw blurRad="38100" dist="38100" dir="2700000" algn="tl">
                    <a:srgbClr val="000000">
                      <a:alpha val="43137"/>
                    </a:srgbClr>
                  </a:outerShdw>
                </a:effectLst>
                <a:latin typeface="Calibri" pitchFamily="34" charset="0"/>
              </a:rPr>
              <a:t>Giulio </a:t>
            </a:r>
            <a:r>
              <a:rPr lang="en-US" sz="2800" u="sng" dirty="0" smtClean="0">
                <a:solidFill>
                  <a:schemeClr val="bg2">
                    <a:lumMod val="75000"/>
                  </a:schemeClr>
                </a:solidFill>
                <a:effectLst>
                  <a:outerShdw blurRad="38100" dist="38100" dir="2700000" algn="tl">
                    <a:srgbClr val="000000">
                      <a:alpha val="43137"/>
                    </a:srgbClr>
                  </a:outerShdw>
                </a:effectLst>
                <a:latin typeface="Calibri" pitchFamily="34" charset="0"/>
              </a:rPr>
              <a:t>Natta</a:t>
            </a:r>
            <a:r>
              <a:rPr lang="en-US" sz="2800" dirty="0" smtClean="0">
                <a:solidFill>
                  <a:schemeClr val="bg1"/>
                </a:solidFill>
                <a:effectLst>
                  <a:outerShdw blurRad="38100" dist="38100" dir="2700000" algn="tl">
                    <a:srgbClr val="000000">
                      <a:alpha val="43137"/>
                    </a:srgbClr>
                  </a:outerShdw>
                </a:effectLst>
                <a:latin typeface="Calibri" pitchFamily="34" charset="0"/>
              </a:rPr>
              <a:t> </a:t>
            </a:r>
            <a:r>
              <a:rPr lang="en-US" sz="2800" dirty="0">
                <a:solidFill>
                  <a:schemeClr val="bg1"/>
                </a:solidFill>
                <a:effectLst>
                  <a:outerShdw blurRad="38100" dist="38100" dir="2700000" algn="tl">
                    <a:srgbClr val="000000">
                      <a:alpha val="43137"/>
                    </a:srgbClr>
                  </a:outerShdw>
                </a:effectLst>
                <a:latin typeface="Calibri" pitchFamily="34" charset="0"/>
              </a:rPr>
              <a:t>from Italy and </a:t>
            </a:r>
            <a:r>
              <a:rPr lang="en-US" sz="2800" u="sng" dirty="0">
                <a:solidFill>
                  <a:schemeClr val="bg2">
                    <a:lumMod val="75000"/>
                  </a:schemeClr>
                </a:solidFill>
                <a:effectLst>
                  <a:outerShdw blurRad="38100" dist="38100" dir="2700000" algn="tl">
                    <a:srgbClr val="000000">
                      <a:alpha val="43137"/>
                    </a:srgbClr>
                  </a:outerShdw>
                </a:effectLst>
                <a:latin typeface="Calibri" pitchFamily="34" charset="0"/>
              </a:rPr>
              <a:t>Karl Ziegler</a:t>
            </a:r>
            <a:r>
              <a:rPr lang="en-US" sz="2800" dirty="0">
                <a:solidFill>
                  <a:schemeClr val="bg1"/>
                </a:solidFill>
                <a:effectLst>
                  <a:outerShdw blurRad="38100" dist="38100" dir="2700000" algn="tl">
                    <a:srgbClr val="000000">
                      <a:alpha val="43137"/>
                    </a:srgbClr>
                  </a:outerShdw>
                </a:effectLst>
                <a:latin typeface="Calibri" pitchFamily="34" charset="0"/>
              </a:rPr>
              <a:t> won the Nobel Prize for their discoveries in </a:t>
            </a:r>
            <a:r>
              <a:rPr lang="en-US" sz="2800" dirty="0" smtClean="0">
                <a:solidFill>
                  <a:schemeClr val="bg1"/>
                </a:solidFill>
                <a:effectLst>
                  <a:outerShdw blurRad="38100" dist="38100" dir="2700000" algn="tl">
                    <a:srgbClr val="000000">
                      <a:alpha val="43137"/>
                    </a:srgbClr>
                  </a:outerShdw>
                </a:effectLst>
                <a:latin typeface="Calibri" pitchFamily="34" charset="0"/>
              </a:rPr>
              <a:t>chemistry </a:t>
            </a:r>
            <a:r>
              <a:rPr lang="en-US" sz="2800" dirty="0">
                <a:solidFill>
                  <a:schemeClr val="bg1"/>
                </a:solidFill>
                <a:effectLst>
                  <a:outerShdw blurRad="38100" dist="38100" dir="2700000" algn="tl">
                    <a:srgbClr val="000000">
                      <a:alpha val="43137"/>
                    </a:srgbClr>
                  </a:outerShdw>
                </a:effectLst>
                <a:latin typeface="Calibri" pitchFamily="34" charset="0"/>
              </a:rPr>
              <a:t>and technology of polymers</a:t>
            </a:r>
            <a:r>
              <a:rPr lang="en-US" sz="2800" dirty="0" smtClean="0">
                <a:solidFill>
                  <a:schemeClr val="bg1"/>
                </a:solidFill>
                <a:effectLst>
                  <a:outerShdw blurRad="38100" dist="38100" dir="2700000" algn="tl">
                    <a:srgbClr val="000000">
                      <a:alpha val="43137"/>
                    </a:srgbClr>
                  </a:outerShdw>
                </a:effectLst>
                <a:latin typeface="Calibri" pitchFamily="34" charset="0"/>
              </a:rPr>
              <a:t>.</a:t>
            </a:r>
          </a:p>
          <a:p>
            <a:pPr>
              <a:buFont typeface="Arial" pitchFamily="34" charset="0"/>
              <a:buChar char="•"/>
            </a:pPr>
            <a:endParaRPr lang="it-IT" sz="2800" dirty="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endParaRPr lang="it-IT" sz="2800" dirty="0">
              <a:solidFill>
                <a:schemeClr val="bg1"/>
              </a:solidFill>
              <a:effectLst>
                <a:outerShdw blurRad="38100" dist="38100" dir="2700000" algn="tl">
                  <a:srgbClr val="000000">
                    <a:alpha val="43137"/>
                  </a:srgbClr>
                </a:outerShdw>
              </a:effectLst>
              <a:latin typeface="Calibri" pitchFamily="34" charset="0"/>
            </a:endParaRPr>
          </a:p>
          <a:p>
            <a:pPr>
              <a:buFont typeface="Arial" pitchFamily="34" charset="0"/>
              <a:buChar char="•"/>
            </a:pPr>
            <a:r>
              <a:rPr lang="en-US" sz="2800" dirty="0">
                <a:solidFill>
                  <a:schemeClr val="bg1"/>
                </a:solidFill>
                <a:effectLst>
                  <a:outerShdw blurRad="38100" dist="38100" dir="2700000" algn="tl">
                    <a:srgbClr val="000000">
                      <a:alpha val="43137"/>
                    </a:srgbClr>
                  </a:outerShdw>
                </a:effectLst>
                <a:latin typeface="Calibri" pitchFamily="34" charset="0"/>
              </a:rPr>
              <a:t>Last </a:t>
            </a:r>
            <a:r>
              <a:rPr lang="en-US" sz="2800" dirty="0" smtClean="0">
                <a:solidFill>
                  <a:schemeClr val="bg1"/>
                </a:solidFill>
                <a:effectLst>
                  <a:outerShdw blurRad="38100" dist="38100" dir="2700000" algn="tl">
                    <a:srgbClr val="000000">
                      <a:alpha val="43137"/>
                    </a:srgbClr>
                  </a:outerShdw>
                </a:effectLst>
                <a:latin typeface="Calibri" pitchFamily="34" charset="0"/>
              </a:rPr>
              <a:t>year </a:t>
            </a:r>
            <a:r>
              <a:rPr lang="en-US" sz="2800" u="sng" dirty="0">
                <a:solidFill>
                  <a:schemeClr val="bg2">
                    <a:lumMod val="75000"/>
                  </a:schemeClr>
                </a:solidFill>
                <a:effectLst>
                  <a:outerShdw blurRad="38100" dist="38100" dir="2700000" algn="tl">
                    <a:srgbClr val="000000">
                      <a:alpha val="43137"/>
                    </a:srgbClr>
                  </a:outerShdw>
                </a:effectLst>
                <a:latin typeface="Calibri" pitchFamily="34" charset="0"/>
              </a:rPr>
              <a:t>Stefan Hell</a:t>
            </a:r>
            <a:r>
              <a:rPr lang="en-US" sz="2800" dirty="0">
                <a:solidFill>
                  <a:schemeClr val="bg1"/>
                </a:solidFill>
                <a:effectLst>
                  <a:outerShdw blurRad="38100" dist="38100" dir="2700000" algn="tl">
                    <a:srgbClr val="000000">
                      <a:alpha val="43137"/>
                    </a:srgbClr>
                  </a:outerShdw>
                </a:effectLst>
                <a:latin typeface="Calibri" pitchFamily="34" charset="0"/>
              </a:rPr>
              <a:t> from Romania and the </a:t>
            </a:r>
            <a:r>
              <a:rPr lang="en-US" sz="2800" dirty="0" smtClean="0">
                <a:solidFill>
                  <a:schemeClr val="bg1"/>
                </a:solidFill>
                <a:effectLst>
                  <a:outerShdw blurRad="38100" dist="38100" dir="2700000" algn="tl">
                    <a:srgbClr val="000000">
                      <a:alpha val="43137"/>
                    </a:srgbClr>
                  </a:outerShdw>
                </a:effectLst>
                <a:latin typeface="Calibri" pitchFamily="34" charset="0"/>
              </a:rPr>
              <a:t>American </a:t>
            </a:r>
            <a:r>
              <a:rPr lang="en-US" sz="2800" u="sng" dirty="0">
                <a:solidFill>
                  <a:schemeClr val="bg2">
                    <a:lumMod val="75000"/>
                  </a:schemeClr>
                </a:solidFill>
                <a:effectLst>
                  <a:outerShdw blurRad="38100" dist="38100" dir="2700000" algn="tl">
                    <a:srgbClr val="000000">
                      <a:alpha val="43137"/>
                    </a:srgbClr>
                  </a:outerShdw>
                </a:effectLst>
                <a:latin typeface="Calibri" pitchFamily="34" charset="0"/>
              </a:rPr>
              <a:t>William Moerner</a:t>
            </a:r>
            <a:r>
              <a:rPr lang="en-US" sz="2800" dirty="0">
                <a:solidFill>
                  <a:schemeClr val="bg1"/>
                </a:solidFill>
                <a:effectLst>
                  <a:outerShdw blurRad="38100" dist="38100" dir="2700000" algn="tl">
                    <a:srgbClr val="000000">
                      <a:alpha val="43137"/>
                    </a:srgbClr>
                  </a:outerShdw>
                </a:effectLst>
                <a:latin typeface="Calibri" pitchFamily="34" charset="0"/>
              </a:rPr>
              <a:t> won the N</a:t>
            </a:r>
            <a:r>
              <a:rPr lang="en-US" sz="2800" dirty="0" smtClean="0">
                <a:solidFill>
                  <a:schemeClr val="bg1"/>
                </a:solidFill>
                <a:effectLst>
                  <a:outerShdw blurRad="38100" dist="38100" dir="2700000" algn="tl">
                    <a:srgbClr val="000000">
                      <a:alpha val="43137"/>
                    </a:srgbClr>
                  </a:outerShdw>
                </a:effectLst>
                <a:latin typeface="Calibri" pitchFamily="34" charset="0"/>
              </a:rPr>
              <a:t>obel Prize </a:t>
            </a:r>
            <a:r>
              <a:rPr lang="en-US" sz="2800" dirty="0">
                <a:solidFill>
                  <a:schemeClr val="bg1"/>
                </a:solidFill>
                <a:effectLst>
                  <a:outerShdw blurRad="38100" dist="38100" dir="2700000" algn="tl">
                    <a:srgbClr val="000000">
                      <a:alpha val="43137"/>
                    </a:srgbClr>
                  </a:outerShdw>
                </a:effectLst>
                <a:latin typeface="Calibri" pitchFamily="34" charset="0"/>
              </a:rPr>
              <a:t>for the development of super resolute microscopes.</a:t>
            </a:r>
            <a:endParaRPr lang="it-IT" sz="2800" dirty="0">
              <a:solidFill>
                <a:schemeClr val="bg1"/>
              </a:solidFill>
              <a:effectLst>
                <a:outerShdw blurRad="38100" dist="38100" dir="2700000" algn="tl">
                  <a:srgbClr val="000000">
                    <a:alpha val="43137"/>
                  </a:srgbClr>
                </a:outerShdw>
              </a:effectLst>
              <a:latin typeface="Calibri" pitchFamily="34" charset="0"/>
            </a:endParaRPr>
          </a:p>
        </p:txBody>
      </p:sp>
      <p:pic>
        <p:nvPicPr>
          <p:cNvPr id="4" name="officeArt object"/>
          <p:cNvPicPr/>
          <p:nvPr/>
        </p:nvPicPr>
        <p:blipFill rotWithShape="1">
          <a:blip r:embed="rId2" cstate="print">
            <a:extLst/>
          </a:blip>
          <a:srcRect/>
          <a:stretch>
            <a:fillRect/>
          </a:stretch>
        </p:blipFill>
        <p:spPr>
          <a:xfrm>
            <a:off x="467544" y="1845414"/>
            <a:ext cx="952500" cy="1343025"/>
          </a:xfrm>
          <a:prstGeom prst="rect">
            <a:avLst/>
          </a:prstGeom>
          <a:noFill/>
          <a:ln>
            <a:noFill/>
          </a:ln>
          <a:effectLst/>
          <a:extLst/>
        </p:spPr>
      </p:pic>
      <p:pic>
        <p:nvPicPr>
          <p:cNvPr id="5" name="officeArt object"/>
          <p:cNvPicPr/>
          <p:nvPr/>
        </p:nvPicPr>
        <p:blipFill rotWithShape="1">
          <a:blip r:embed="rId3" cstate="print">
            <a:extLst/>
          </a:blip>
          <a:srcRect/>
          <a:stretch>
            <a:fillRect/>
          </a:stretch>
        </p:blipFill>
        <p:spPr>
          <a:xfrm>
            <a:off x="1691680" y="1844824"/>
            <a:ext cx="952500" cy="1343025"/>
          </a:xfrm>
          <a:prstGeom prst="rect">
            <a:avLst/>
          </a:prstGeom>
          <a:noFill/>
          <a:ln>
            <a:noFill/>
          </a:ln>
          <a:effectLst/>
          <a:extLst/>
        </p:spPr>
      </p:pic>
      <p:pic>
        <p:nvPicPr>
          <p:cNvPr id="6" name="officeArt object"/>
          <p:cNvPicPr/>
          <p:nvPr/>
        </p:nvPicPr>
        <p:blipFill rotWithShape="1">
          <a:blip r:embed="rId4" cstate="print">
            <a:extLst/>
          </a:blip>
          <a:srcRect/>
          <a:stretch>
            <a:fillRect/>
          </a:stretch>
        </p:blipFill>
        <p:spPr>
          <a:xfrm>
            <a:off x="467544" y="4293096"/>
            <a:ext cx="952500" cy="1333500"/>
          </a:xfrm>
          <a:prstGeom prst="rect">
            <a:avLst/>
          </a:prstGeom>
          <a:noFill/>
          <a:ln>
            <a:noFill/>
          </a:ln>
          <a:effectLst/>
          <a:extLst/>
        </p:spPr>
      </p:pic>
      <p:pic>
        <p:nvPicPr>
          <p:cNvPr id="7" name="officeArt object"/>
          <p:cNvPicPr/>
          <p:nvPr/>
        </p:nvPicPr>
        <p:blipFill rotWithShape="1">
          <a:blip r:embed="rId5" cstate="print">
            <a:extLst/>
          </a:blip>
          <a:srcRect/>
          <a:stretch>
            <a:fillRect/>
          </a:stretch>
        </p:blipFill>
        <p:spPr>
          <a:xfrm>
            <a:off x="1691680" y="4326433"/>
            <a:ext cx="952500" cy="1266825"/>
          </a:xfrm>
          <a:prstGeom prst="rect">
            <a:avLst/>
          </a:prstGeom>
          <a:noFill/>
          <a:ln>
            <a:noFill/>
          </a:ln>
          <a:effectLst/>
          <a:extLst/>
        </p:spPr>
      </p:pic>
      <p:sp>
        <p:nvSpPr>
          <p:cNvPr id="8" name="27 Rectángulo"/>
          <p:cNvSpPr/>
          <p:nvPr/>
        </p:nvSpPr>
        <p:spPr>
          <a:xfrm>
            <a:off x="107504" y="116632"/>
            <a:ext cx="8928992" cy="6624736"/>
          </a:xfrm>
          <a:prstGeom prst="rect">
            <a:avLst/>
          </a:prstGeom>
          <a:noFill/>
          <a:ln w="50800" cmpd="dbl">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3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300"/>
                                        <p:tgtEl>
                                          <p:spTgt spid="2"/>
                                        </p:tgtEl>
                                        <p:attrNameLst>
                                          <p:attrName>fillcolor</p:attrName>
                                        </p:attrNameLst>
                                      </p:cBhvr>
                                      <p:tavLst>
                                        <p:tav tm="0">
                                          <p:val>
                                            <p:clrVal>
                                              <a:schemeClr val="accent2"/>
                                            </p:clrVal>
                                          </p:val>
                                        </p:tav>
                                        <p:tav tm="50000">
                                          <p:val>
                                            <p:clrVal>
                                              <a:schemeClr val="hlink"/>
                                            </p:clrVal>
                                          </p:val>
                                        </p:tav>
                                      </p:tavLst>
                                    </p:anim>
                                    <p:set>
                                      <p:cBhvr>
                                        <p:cTn id="9" dur="30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4)">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heel(4)">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strVal val="#ppt_w*0.7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animEffect transition="in" filter="fade">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strVal val="#ppt_w*0.70"/>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7a63ae98c9331042c85a0ce3caf3b722">
  <xsd:schema xmlns:xsd="http://www.w3.org/2001/XMLSchema" xmlns:p="http://schemas.microsoft.com/office/2006/metadata/properties" targetNamespace="http://schemas.microsoft.com/office/2006/metadata/properties" ma:root="true" ma:fieldsID="643ad641ad674e858ec36190b61f65c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59D13AF-B08F-41DE-9E82-BFBAE261CB79}"/>
</file>

<file path=customXml/itemProps2.xml><?xml version="1.0" encoding="utf-8"?>
<ds:datastoreItem xmlns:ds="http://schemas.openxmlformats.org/officeDocument/2006/customXml" ds:itemID="{97A0975A-72B5-4E86-B794-F43E7F439816}"/>
</file>

<file path=customXml/itemProps3.xml><?xml version="1.0" encoding="utf-8"?>
<ds:datastoreItem xmlns:ds="http://schemas.openxmlformats.org/officeDocument/2006/customXml" ds:itemID="{D7F3B496-AE73-4273-A31A-7EB638C5B0D7}"/>
</file>

<file path=docProps/app.xml><?xml version="1.0" encoding="utf-8"?>
<Properties xmlns="http://schemas.openxmlformats.org/officeDocument/2006/extended-properties" xmlns:vt="http://schemas.openxmlformats.org/officeDocument/2006/docPropsVTypes">
  <Template/>
  <TotalTime>1222</TotalTime>
  <Words>1433</Words>
  <Application>Microsoft Office PowerPoint</Application>
  <PresentationFormat>Presentazione su schermo (4:3)</PresentationFormat>
  <Paragraphs>156</Paragraphs>
  <Slides>30</Slides>
  <Notes>10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Terra</vt:lpstr>
      <vt:lpstr>Alfred nobel</vt:lpstr>
      <vt:lpstr>alfred nobel</vt:lpstr>
      <vt:lpstr>the will</vt:lpstr>
      <vt:lpstr>nobel prize</vt:lpstr>
      <vt:lpstr>Diapositiva 5</vt:lpstr>
      <vt:lpstr>Diapositiva 6</vt:lpstr>
      <vt:lpstr>Diapositiva 7</vt:lpstr>
      <vt:lpstr>Diapositiva 8</vt:lpstr>
      <vt:lpstr>Chemistry: </vt:lpstr>
      <vt:lpstr>Medicine:</vt:lpstr>
      <vt:lpstr>Literature:</vt:lpstr>
      <vt:lpstr>Peace:</vt:lpstr>
      <vt:lpstr>Diapositiva 13</vt:lpstr>
      <vt:lpstr>The Nobel Prize in Physics 2014</vt:lpstr>
      <vt:lpstr>Hiroshi Amano </vt:lpstr>
      <vt:lpstr>Shuji nakamura </vt:lpstr>
      <vt:lpstr>Isamu Akasaki </vt:lpstr>
      <vt:lpstr>Diapositiva 18</vt:lpstr>
      <vt:lpstr>Diapositiva 19</vt:lpstr>
      <vt:lpstr>Electricity consumption and Material consumption</vt:lpstr>
      <vt:lpstr>ROME'S FOUNDATION ANNIVERSARY</vt:lpstr>
      <vt:lpstr>Diapositiva 22</vt:lpstr>
      <vt:lpstr>Interview with Shuji Nakamura</vt:lpstr>
      <vt:lpstr>Blue LEDs–Filling the world with new light</vt:lpstr>
      <vt:lpstr>Diapositiva 25</vt:lpstr>
      <vt:lpstr>Diapositiva 26</vt:lpstr>
      <vt:lpstr>Diapositiva 27</vt:lpstr>
      <vt:lpstr>Diapositiva 28</vt:lpstr>
      <vt:lpstr>Diapositiva 29</vt:lpstr>
      <vt:lpstr>A bright revolution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Nobel Prize in Physics 2014</dc:title>
  <dc:creator>Milesi</dc:creator>
  <cp:lastModifiedBy>visto.matteo</cp:lastModifiedBy>
  <cp:revision>143</cp:revision>
  <dcterms:created xsi:type="dcterms:W3CDTF">2015-05-25T07:15:41Z</dcterms:created>
  <dcterms:modified xsi:type="dcterms:W3CDTF">2015-06-06T08:54:43Z</dcterms:modified>
</cp:coreProperties>
</file>